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4" r:id="rId2"/>
    <p:sldId id="272" r:id="rId3"/>
    <p:sldId id="275" r:id="rId4"/>
    <p:sldId id="273" r:id="rId5"/>
    <p:sldId id="257" r:id="rId6"/>
    <p:sldId id="260" r:id="rId7"/>
    <p:sldId id="261"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7" autoAdjust="0"/>
  </p:normalViewPr>
  <p:slideViewPr>
    <p:cSldViewPr>
      <p:cViewPr varScale="1">
        <p:scale>
          <a:sx n="63" d="100"/>
          <a:sy n="63" d="100"/>
        </p:scale>
        <p:origin x="-1350" y="-108"/>
      </p:cViewPr>
      <p:guideLst>
        <p:guide orient="horz" pos="2160"/>
        <p:guide pos="2880"/>
      </p:guideLst>
    </p:cSldViewPr>
  </p:slideViewPr>
  <p:outlineViewPr>
    <p:cViewPr>
      <p:scale>
        <a:sx n="33" d="100"/>
        <a:sy n="33" d="100"/>
      </p:scale>
      <p:origin x="0" y="18"/>
    </p:cViewPr>
  </p:outlin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86D41-B6FA-4F4F-AEDA-FBF0F79635AA}" type="datetimeFigureOut">
              <a:rPr lang="es-ES" smtClean="0"/>
              <a:t>25/03/2022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DC76B-7355-4126-A908-5DC15E59674A}" type="slidenum">
              <a:rPr lang="es-ES" smtClean="0"/>
              <a:t>‹Nº›</a:t>
            </a:fld>
            <a:endParaRPr lang="es-ES"/>
          </a:p>
        </p:txBody>
      </p:sp>
    </p:spTree>
    <p:extLst>
      <p:ext uri="{BB962C8B-B14F-4D97-AF65-F5344CB8AC3E}">
        <p14:creationId xmlns:p14="http://schemas.microsoft.com/office/powerpoint/2010/main" val="365246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7DC76B-7355-4126-A908-5DC15E59674A}" type="slidenum">
              <a:rPr lang="es-ES" smtClean="0"/>
              <a:t>7</a:t>
            </a:fld>
            <a:endParaRPr lang="es-ES"/>
          </a:p>
        </p:txBody>
      </p:sp>
    </p:spTree>
    <p:extLst>
      <p:ext uri="{BB962C8B-B14F-4D97-AF65-F5344CB8AC3E}">
        <p14:creationId xmlns:p14="http://schemas.microsoft.com/office/powerpoint/2010/main" val="43086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02B080-7D43-4E87-BA37-9FEDEFE135D5}" type="datetimeFigureOut">
              <a:rPr lang="es-ES" smtClean="0"/>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202B080-7D43-4E87-BA37-9FEDEFE135D5}" type="datetimeFigureOut">
              <a:rPr lang="es-ES" smtClean="0"/>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202B080-7D43-4E87-BA37-9FEDEFE135D5}" type="datetimeFigureOut">
              <a:rPr lang="es-ES" smtClean="0"/>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02B080-7D43-4E87-BA37-9FEDEFE135D5}" type="datetimeFigureOut">
              <a:rPr lang="es-ES" smtClean="0"/>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6202B080-7D43-4E87-BA37-9FEDEFE135D5}" type="datetimeFigureOut">
              <a:rPr lang="es-ES" smtClean="0"/>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02B080-7D43-4E87-BA37-9FEDEFE135D5}" type="datetimeFigureOut">
              <a:rPr lang="es-ES" smtClean="0"/>
              <a:t>25/03/2022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9B066F4-6542-4830-9392-160A9DE44F70}"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202B080-7D43-4E87-BA37-9FEDEFE135D5}" type="datetimeFigureOut">
              <a:rPr lang="es-ES" smtClean="0"/>
              <a:t>25/03/2022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202B080-7D43-4E87-BA37-9FEDEFE135D5}" type="datetimeFigureOut">
              <a:rPr lang="es-ES" smtClean="0"/>
              <a:t>25/03/2022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2B080-7D43-4E87-BA37-9FEDEFE135D5}" type="datetimeFigureOut">
              <a:rPr lang="es-ES" smtClean="0"/>
              <a:t>25/03/2022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6202B080-7D43-4E87-BA37-9FEDEFE135D5}" type="datetimeFigureOut">
              <a:rPr lang="es-ES" smtClean="0"/>
              <a:t>25/03/2022</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9B066F4-6542-4830-9392-160A9DE44F7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02B080-7D43-4E87-BA37-9FEDEFE135D5}" type="datetimeFigureOut">
              <a:rPr lang="es-ES" smtClean="0"/>
              <a:t>25/03/2022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9B066F4-6542-4830-9392-160A9DE44F7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02B080-7D43-4E87-BA37-9FEDEFE135D5}" type="datetimeFigureOut">
              <a:rPr lang="es-ES" smtClean="0"/>
              <a:t>25/03/2022</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9B066F4-6542-4830-9392-160A9DE44F7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finicion.de/dios"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texto"/>
          <p:cNvSpPr>
            <a:spLocks noGrp="1"/>
          </p:cNvSpPr>
          <p:nvPr>
            <p:ph type="body" sz="half" idx="2"/>
          </p:nvPr>
        </p:nvSpPr>
        <p:spPr/>
        <p:txBody>
          <a:bodyPr/>
          <a:lstStyle/>
          <a:p>
            <a:endParaRPr lang="es-ES"/>
          </a:p>
        </p:txBody>
      </p:sp>
      <p:sp>
        <p:nvSpPr>
          <p:cNvPr id="5" name="4 CuadroTexto"/>
          <p:cNvSpPr txBox="1"/>
          <p:nvPr/>
        </p:nvSpPr>
        <p:spPr>
          <a:xfrm rot="19103838">
            <a:off x="747800" y="985226"/>
            <a:ext cx="4394324" cy="2585323"/>
          </a:xfrm>
          <a:prstGeom prst="rect">
            <a:avLst/>
          </a:prstGeom>
          <a:solidFill>
            <a:schemeClr val="accent2"/>
          </a:solidFill>
        </p:spPr>
        <p:txBody>
          <a:bodyPr wrap="square" rtlCol="0">
            <a:spAutoFit/>
          </a:bodyPr>
          <a:lstStyle/>
          <a:p>
            <a:pPr algn="ctr"/>
            <a:r>
              <a:rPr lang="es-ES" sz="5400" dirty="0" smtClean="0">
                <a:solidFill>
                  <a:schemeClr val="accent6">
                    <a:lumMod val="50000"/>
                  </a:schemeClr>
                </a:solidFill>
              </a:rPr>
              <a:t>ADMA </a:t>
            </a:r>
            <a:r>
              <a:rPr lang="es-ES" sz="5400" dirty="0" smtClean="0"/>
              <a:t>  </a:t>
            </a:r>
          </a:p>
          <a:p>
            <a:pPr algn="ctr"/>
            <a:r>
              <a:rPr lang="es-ES" sz="5400" b="1" dirty="0" smtClean="0">
                <a:solidFill>
                  <a:schemeClr val="bg1"/>
                </a:solidFill>
              </a:rPr>
              <a:t>En la Familia Salesiana</a:t>
            </a:r>
            <a:endParaRPr lang="es-ES" sz="5400" b="1" dirty="0">
              <a:solidFill>
                <a:schemeClr val="bg1"/>
              </a:solidFill>
            </a:endParaRPr>
          </a:p>
        </p:txBody>
      </p:sp>
      <p:sp>
        <p:nvSpPr>
          <p:cNvPr id="6" name="5 CuadroTexto"/>
          <p:cNvSpPr txBox="1"/>
          <p:nvPr/>
        </p:nvSpPr>
        <p:spPr>
          <a:xfrm>
            <a:off x="1115616" y="5288340"/>
            <a:ext cx="1829347" cy="1569660"/>
          </a:xfrm>
          <a:prstGeom prst="rect">
            <a:avLst/>
          </a:prstGeom>
          <a:noFill/>
        </p:spPr>
        <p:txBody>
          <a:bodyPr wrap="none" rtlCol="0">
            <a:spAutoFit/>
          </a:bodyPr>
          <a:lstStyle/>
          <a:p>
            <a:pPr algn="ctr"/>
            <a:r>
              <a:rPr lang="es-ES" sz="3200" b="1" i="1" dirty="0" smtClean="0"/>
              <a:t>Carta </a:t>
            </a:r>
          </a:p>
          <a:p>
            <a:pPr algn="ctr"/>
            <a:r>
              <a:rPr lang="es-ES" sz="3200" b="1" i="1" dirty="0" smtClean="0"/>
              <a:t>de </a:t>
            </a:r>
          </a:p>
          <a:p>
            <a:r>
              <a:rPr lang="es-ES" sz="3200" b="1" i="1" dirty="0" smtClean="0"/>
              <a:t>Identidad</a:t>
            </a:r>
            <a:endParaRPr lang="es-ES" sz="3200"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24200"/>
            <a:ext cx="4752528" cy="3113496"/>
          </a:xfrm>
          <a:prstGeom prst="rect">
            <a:avLst/>
          </a:prstGeom>
          <a:solidFill>
            <a:srgbClr val="FFFFFF">
              <a:shade val="85000"/>
            </a:srgbClr>
          </a:solidFill>
          <a:ln w="190500" cap="rnd">
            <a:solidFill>
              <a:schemeClr val="accent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775516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75856" y="577792"/>
            <a:ext cx="5688632" cy="4524315"/>
          </a:xfrm>
          <a:prstGeom prst="rect">
            <a:avLst/>
          </a:prstGeom>
        </p:spPr>
        <p:txBody>
          <a:bodyPr wrap="square">
            <a:spAutoFit/>
          </a:bodyPr>
          <a:lstStyle/>
          <a:p>
            <a:pPr algn="ctr"/>
            <a:r>
              <a:rPr lang="es-ES" sz="2400" b="1" dirty="0" smtClean="0"/>
              <a:t>Para </a:t>
            </a:r>
            <a:r>
              <a:rPr lang="es-ES" sz="2400" b="1" dirty="0"/>
              <a:t>que esta comunión sea auténtica y fecunda debe ser misionera. la </a:t>
            </a:r>
            <a:r>
              <a:rPr lang="es-ES" sz="2400" b="1" dirty="0">
                <a:solidFill>
                  <a:srgbClr val="FF0000"/>
                </a:solidFill>
              </a:rPr>
              <a:t>espiritualidad apostólica </a:t>
            </a:r>
            <a:r>
              <a:rPr lang="es-ES" sz="2400" b="1" dirty="0"/>
              <a:t>es el centro inspirador y animador de la vida de comunión. Esta caridad apostólica y dinámica es el centro del espíritu de D. Bosco, manifestación del corazón oratoriano. Esta pertenencia exige </a:t>
            </a:r>
            <a:r>
              <a:rPr lang="es-ES" sz="2400" b="1" dirty="0" smtClean="0"/>
              <a:t>el </a:t>
            </a:r>
            <a:r>
              <a:rPr lang="es-ES" sz="2400" b="1" dirty="0"/>
              <a:t>conocimiento de las identidades específicas. Animadores y Animadoras espirituales preparados y apasionados por el carisma y la misión salesiana.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8" y="754437"/>
            <a:ext cx="2959224" cy="42587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0" y="116632"/>
            <a:ext cx="8820472" cy="461665"/>
          </a:xfrm>
          <a:prstGeom prst="rect">
            <a:avLst/>
          </a:prstGeom>
        </p:spPr>
        <p:txBody>
          <a:bodyPr wrap="square">
            <a:spAutoFit/>
          </a:bodyPr>
          <a:lstStyle/>
          <a:p>
            <a:pPr lvl="0" algn="ctr"/>
            <a:r>
              <a:rPr lang="es-ES" sz="2400" b="1" dirty="0" smtClean="0">
                <a:solidFill>
                  <a:srgbClr val="FF0000"/>
                </a:solidFill>
              </a:rPr>
              <a:t>CONCIENCIA DE PERTENECER A UNA FAMILIA APOSTÓLICA </a:t>
            </a:r>
            <a:endParaRPr lang="es-ES" sz="2400" b="1" dirty="0">
              <a:solidFill>
                <a:srgbClr val="FF0000"/>
              </a:solidFill>
            </a:endParaRPr>
          </a:p>
        </p:txBody>
      </p:sp>
    </p:spTree>
    <p:extLst>
      <p:ext uri="{BB962C8B-B14F-4D97-AF65-F5344CB8AC3E}">
        <p14:creationId xmlns:p14="http://schemas.microsoft.com/office/powerpoint/2010/main" val="2789060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769381"/>
            <a:ext cx="8987880" cy="2246769"/>
          </a:xfrm>
          <a:prstGeom prst="rect">
            <a:avLst/>
          </a:prstGeom>
        </p:spPr>
        <p:txBody>
          <a:bodyPr wrap="square">
            <a:spAutoFit/>
          </a:bodyPr>
          <a:lstStyle/>
          <a:p>
            <a:pPr algn="ctr"/>
            <a:r>
              <a:rPr lang="es-ES" sz="2800" b="1" dirty="0" smtClean="0">
                <a:solidFill>
                  <a:srgbClr val="002060"/>
                </a:solidFill>
              </a:rPr>
              <a:t>Don Bosco, es </a:t>
            </a:r>
            <a:r>
              <a:rPr lang="es-ES" sz="2800" b="1" dirty="0">
                <a:solidFill>
                  <a:srgbClr val="002060"/>
                </a:solidFill>
              </a:rPr>
              <a:t>un fundador no solo en sentido histórico y jurídico, sino también en sentido </a:t>
            </a:r>
            <a:r>
              <a:rPr lang="es-ES" sz="2800" b="1" dirty="0" smtClean="0">
                <a:solidFill>
                  <a:srgbClr val="002060"/>
                </a:solidFill>
              </a:rPr>
              <a:t>teológico </a:t>
            </a:r>
            <a:r>
              <a:rPr lang="es-ES" sz="2800" b="1" dirty="0">
                <a:solidFill>
                  <a:srgbClr val="002060"/>
                </a:solidFill>
              </a:rPr>
              <a:t>practicando una caridad pastoral que encuentra su fuente </a:t>
            </a:r>
            <a:r>
              <a:rPr lang="es-ES" sz="2800" b="1" dirty="0" smtClean="0">
                <a:solidFill>
                  <a:srgbClr val="002060"/>
                </a:solidFill>
              </a:rPr>
              <a:t>en </a:t>
            </a:r>
            <a:r>
              <a:rPr lang="es-ES" sz="2800" b="1" dirty="0">
                <a:solidFill>
                  <a:srgbClr val="002060"/>
                </a:solidFill>
              </a:rPr>
              <a:t>la interioridad constantemente abierta a la relación con Dios.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2978"/>
            <a:ext cx="1909285" cy="253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39088" y="208576"/>
            <a:ext cx="6281384" cy="1077218"/>
          </a:xfrm>
          <a:prstGeom prst="rect">
            <a:avLst/>
          </a:prstGeom>
        </p:spPr>
        <p:txBody>
          <a:bodyPr wrap="square">
            <a:spAutoFit/>
          </a:bodyPr>
          <a:lstStyle/>
          <a:p>
            <a:pPr lvl="0"/>
            <a:r>
              <a:rPr lang="es-ES" sz="3200" b="1" dirty="0">
                <a:solidFill>
                  <a:srgbClr val="002060"/>
                </a:solidFill>
              </a:rPr>
              <a:t>ADMA</a:t>
            </a:r>
            <a:r>
              <a:rPr lang="es-ES" sz="3200" b="1" dirty="0">
                <a:solidFill>
                  <a:srgbClr val="FF0000"/>
                </a:solidFill>
              </a:rPr>
              <a:t> </a:t>
            </a:r>
            <a:r>
              <a:rPr lang="es-ES" sz="3200" b="1" dirty="0" smtClean="0">
                <a:solidFill>
                  <a:srgbClr val="FF0000"/>
                </a:solidFill>
              </a:rPr>
              <a:t>: GRUPO FUNDADO POR SAN JUAN BOSCO el 18 de Abril 1869 </a:t>
            </a:r>
            <a:endParaRPr lang="es-ES" sz="3200" b="1" dirty="0">
              <a:solidFill>
                <a:srgbClr val="FF0000"/>
              </a:solidFill>
            </a:endParaRPr>
          </a:p>
        </p:txBody>
      </p:sp>
      <p:sp>
        <p:nvSpPr>
          <p:cNvPr id="4" name="3 Rectángulo"/>
          <p:cNvSpPr/>
          <p:nvPr/>
        </p:nvSpPr>
        <p:spPr>
          <a:xfrm>
            <a:off x="2267744" y="1353906"/>
            <a:ext cx="6676920" cy="1384995"/>
          </a:xfrm>
          <a:prstGeom prst="rect">
            <a:avLst/>
          </a:prstGeom>
        </p:spPr>
        <p:txBody>
          <a:bodyPr wrap="square">
            <a:spAutoFit/>
          </a:bodyPr>
          <a:lstStyle/>
          <a:p>
            <a:pPr lvl="0" algn="ctr"/>
            <a:r>
              <a:rPr lang="es-ES" sz="2800" b="1" dirty="0">
                <a:solidFill>
                  <a:srgbClr val="002060"/>
                </a:solidFill>
              </a:rPr>
              <a:t>Esta pertenencia se nutre de un espíritu común, un parentesco espiritual y una afinidad apostólica.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5229199"/>
            <a:ext cx="3693408" cy="1532257"/>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71376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53513" y="560870"/>
            <a:ext cx="5724412" cy="4524315"/>
          </a:xfrm>
          <a:prstGeom prst="rect">
            <a:avLst/>
          </a:prstGeom>
        </p:spPr>
        <p:txBody>
          <a:bodyPr wrap="square">
            <a:spAutoFit/>
          </a:bodyPr>
          <a:lstStyle/>
          <a:p>
            <a:r>
              <a:rPr lang="es-ES" sz="2400" b="1" dirty="0" smtClean="0"/>
              <a:t>- Como </a:t>
            </a:r>
            <a:r>
              <a:rPr lang="es-ES" sz="2400" b="1" dirty="0"/>
              <a:t>signo de gratitud a María Auxiliadora y para la defensa y reforzamiento de la fe entre la gente del pueblo. </a:t>
            </a:r>
            <a:endParaRPr lang="es-ES" sz="2400" b="1" dirty="0" smtClean="0"/>
          </a:p>
          <a:p>
            <a:r>
              <a:rPr lang="es-ES" sz="2400" b="1" dirty="0" smtClean="0"/>
              <a:t>-Junto </a:t>
            </a:r>
            <a:r>
              <a:rPr lang="es-ES" sz="2400" b="1" dirty="0"/>
              <a:t>a la devoción a María Auxiliadora D. Bosco señaló la columna de la Eucaristía. </a:t>
            </a:r>
            <a:endParaRPr lang="es-ES" sz="2400" b="1" dirty="0" smtClean="0"/>
          </a:p>
          <a:p>
            <a:r>
              <a:rPr lang="es-ES" sz="2400" b="1" dirty="0" smtClean="0"/>
              <a:t>La </a:t>
            </a:r>
            <a:r>
              <a:rPr lang="es-ES" sz="2400" b="1" dirty="0"/>
              <a:t>dimensión popular de la misión salesiana nos caracteriza de modo especial como expresión típica del carisma de fundación. D. Bosco trazó un camino de educación para el pueblo, valorando los contenidos de la religiosidad popular.</a:t>
            </a:r>
          </a:p>
        </p:txBody>
      </p:sp>
      <p:sp>
        <p:nvSpPr>
          <p:cNvPr id="3" name="2 Rectángulo"/>
          <p:cNvSpPr/>
          <p:nvPr/>
        </p:nvSpPr>
        <p:spPr>
          <a:xfrm>
            <a:off x="28421" y="0"/>
            <a:ext cx="9296107" cy="523220"/>
          </a:xfrm>
          <a:prstGeom prst="rect">
            <a:avLst/>
          </a:prstGeom>
        </p:spPr>
        <p:txBody>
          <a:bodyPr wrap="square">
            <a:spAutoFit/>
          </a:bodyPr>
          <a:lstStyle/>
          <a:p>
            <a:pPr lvl="0"/>
            <a:r>
              <a:rPr lang="es-ES" sz="2800" b="1" dirty="0" smtClean="0">
                <a:solidFill>
                  <a:srgbClr val="002060"/>
                </a:solidFill>
              </a:rPr>
              <a:t>ADMA:</a:t>
            </a:r>
            <a:r>
              <a:rPr lang="es-ES" sz="2800" b="1" dirty="0" smtClean="0">
                <a:solidFill>
                  <a:srgbClr val="000000"/>
                </a:solidFill>
              </a:rPr>
              <a:t> </a:t>
            </a:r>
            <a:r>
              <a:rPr lang="es-ES" sz="2800" b="1" dirty="0">
                <a:solidFill>
                  <a:srgbClr val="000000"/>
                </a:solidFill>
              </a:rPr>
              <a:t> </a:t>
            </a:r>
            <a:r>
              <a:rPr lang="es-ES" sz="2800" b="1" dirty="0" smtClean="0">
                <a:solidFill>
                  <a:srgbClr val="000000"/>
                </a:solidFill>
              </a:rPr>
              <a:t>E</a:t>
            </a:r>
            <a:r>
              <a:rPr lang="es-ES" sz="2400" b="1" dirty="0" smtClean="0">
                <a:solidFill>
                  <a:srgbClr val="000000"/>
                </a:solidFill>
              </a:rPr>
              <a:t>xpresión </a:t>
            </a:r>
            <a:r>
              <a:rPr lang="es-ES" sz="2400" b="1" dirty="0">
                <a:solidFill>
                  <a:srgbClr val="000000"/>
                </a:solidFill>
              </a:rPr>
              <a:t>de la dimensión popular del </a:t>
            </a:r>
            <a:r>
              <a:rPr lang="es-ES" sz="2400" b="1" dirty="0" smtClean="0">
                <a:solidFill>
                  <a:srgbClr val="000000"/>
                </a:solidFill>
              </a:rPr>
              <a:t>Carisma Sal. </a:t>
            </a:r>
            <a:endParaRPr lang="es-ES" sz="2400" b="1" dirty="0">
              <a:solidFill>
                <a:srgbClr val="000000"/>
              </a:solidFill>
            </a:endParaRPr>
          </a:p>
        </p:txBody>
      </p:sp>
      <p:sp>
        <p:nvSpPr>
          <p:cNvPr id="4" name="3 CuadroTexto"/>
          <p:cNvSpPr txBox="1"/>
          <p:nvPr/>
        </p:nvSpPr>
        <p:spPr>
          <a:xfrm>
            <a:off x="1115616" y="5824428"/>
            <a:ext cx="7632848" cy="523220"/>
          </a:xfrm>
          <a:prstGeom prst="rect">
            <a:avLst/>
          </a:prstGeom>
          <a:noFill/>
        </p:spPr>
        <p:txBody>
          <a:bodyPr wrap="square" rtlCol="0">
            <a:spAutoFit/>
          </a:bodyPr>
          <a:lstStyle/>
          <a:p>
            <a:pPr algn="ctr"/>
            <a:r>
              <a:rPr lang="es-ES" sz="2800" b="1" i="1" dirty="0" smtClean="0"/>
              <a:t>LA  EUCARISTÌA, LA AUXILIADORA Y LA IGLESIA</a:t>
            </a:r>
            <a:endParaRPr lang="es-ES" sz="2800" b="1" i="1" dirty="0"/>
          </a:p>
        </p:txBody>
      </p:sp>
      <p:sp>
        <p:nvSpPr>
          <p:cNvPr id="5" name="4 CuadroTexto"/>
          <p:cNvSpPr txBox="1"/>
          <p:nvPr/>
        </p:nvSpPr>
        <p:spPr>
          <a:xfrm>
            <a:off x="1677112" y="5301208"/>
            <a:ext cx="6423280" cy="523220"/>
          </a:xfrm>
          <a:prstGeom prst="rect">
            <a:avLst/>
          </a:prstGeom>
          <a:noFill/>
        </p:spPr>
        <p:txBody>
          <a:bodyPr wrap="square" rtlCol="0">
            <a:spAutoFit/>
          </a:bodyPr>
          <a:lstStyle/>
          <a:p>
            <a:r>
              <a:rPr lang="es-ES" sz="2400" b="1" dirty="0" smtClean="0"/>
              <a:t> </a:t>
            </a:r>
            <a:r>
              <a:rPr lang="es-ES" sz="2800" b="1" i="1" dirty="0" smtClean="0"/>
              <a:t>TRES  AMORES  DE  SAN JUAN  </a:t>
            </a:r>
            <a:r>
              <a:rPr lang="es-ES" sz="2800" b="1" i="1" dirty="0" smtClean="0">
                <a:solidFill>
                  <a:srgbClr val="002060"/>
                </a:solidFill>
              </a:rPr>
              <a:t>BOSCO:</a:t>
            </a:r>
            <a:endParaRPr lang="es-ES" sz="2800" b="1" i="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60870"/>
            <a:ext cx="3168352" cy="442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940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886" y="0"/>
            <a:ext cx="9116113" cy="4893647"/>
          </a:xfrm>
          <a:prstGeom prst="rect">
            <a:avLst/>
          </a:prstGeom>
        </p:spPr>
        <p:txBody>
          <a:bodyPr wrap="square">
            <a:spAutoFit/>
          </a:bodyPr>
          <a:lstStyle/>
          <a:p>
            <a:pPr algn="ctr"/>
            <a:endParaRPr lang="es-ES" sz="2800" b="1" dirty="0" smtClean="0">
              <a:solidFill>
                <a:srgbClr val="FF0000"/>
              </a:solidFill>
            </a:endParaRPr>
          </a:p>
          <a:p>
            <a:pPr algn="ctr"/>
            <a:r>
              <a:rPr lang="es-ES" sz="2800" b="1" dirty="0" smtClean="0">
                <a:solidFill>
                  <a:srgbClr val="C00000"/>
                </a:solidFill>
              </a:rPr>
              <a:t>LA FAMILIA: ÁMBITO ESPECÍFICO DE LA MISIÓN </a:t>
            </a:r>
          </a:p>
          <a:p>
            <a:pPr algn="ctr"/>
            <a:r>
              <a:rPr lang="es-ES" sz="2800" b="1" dirty="0" smtClean="0">
                <a:solidFill>
                  <a:srgbClr val="C00000"/>
                </a:solidFill>
              </a:rPr>
              <a:t>DE  </a:t>
            </a:r>
            <a:r>
              <a:rPr lang="es-ES" sz="3600" b="1" dirty="0" smtClean="0">
                <a:solidFill>
                  <a:srgbClr val="C00000"/>
                </a:solidFill>
              </a:rPr>
              <a:t>ADMA</a:t>
            </a:r>
            <a:endParaRPr lang="es-ES" sz="3600" b="1" dirty="0">
              <a:solidFill>
                <a:srgbClr val="C00000"/>
              </a:solidFill>
            </a:endParaRPr>
          </a:p>
          <a:p>
            <a:pPr algn="ctr"/>
            <a:r>
              <a:rPr lang="es-ES" sz="2400" b="1" dirty="0"/>
              <a:t>Especial atención se da a la familia, lugar primario de humanización.</a:t>
            </a:r>
          </a:p>
          <a:p>
            <a:pPr algn="ctr"/>
            <a:r>
              <a:rPr lang="es-ES" sz="2400" b="1" dirty="0"/>
              <a:t>Nosotros estamos llamados a actuar de</a:t>
            </a:r>
          </a:p>
          <a:p>
            <a:pPr algn="ctr"/>
            <a:r>
              <a:rPr lang="es-ES" sz="2400" b="1" dirty="0"/>
              <a:t>modo que la Pastoral juvenil esté siempre abierta y unida a la Pastoral familiar.</a:t>
            </a:r>
          </a:p>
          <a:p>
            <a:pPr algn="ctr"/>
            <a:r>
              <a:rPr lang="es-ES" sz="2400" b="1" dirty="0"/>
              <a:t>En la Asociación de María </a:t>
            </a:r>
            <a:r>
              <a:rPr lang="es-ES" sz="2400" b="1" dirty="0" smtClean="0"/>
              <a:t>Auxiliadora ADMA,</a:t>
            </a:r>
            <a:endParaRPr lang="es-ES" sz="2400" b="1" dirty="0"/>
          </a:p>
          <a:p>
            <a:pPr algn="ctr"/>
            <a:r>
              <a:rPr lang="es-ES" sz="2400" b="1" dirty="0"/>
              <a:t>aumenta cada día la presencia de familias: María es Madre y Maestra de educación para ser esposos y padres.</a:t>
            </a:r>
          </a:p>
          <a:p>
            <a:pPr algn="ctr"/>
            <a:r>
              <a:rPr lang="es-ES" sz="2400" b="1" dirty="0"/>
              <a:t>Una gracia especial de María Auxiliadora es la orientación de algunos grupos juveniles</a:t>
            </a:r>
            <a:r>
              <a:rPr lang="es-ES" sz="2800" b="1"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7" y="5114925"/>
            <a:ext cx="2297040" cy="163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045" y="5103626"/>
            <a:ext cx="2467146" cy="172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191" y="510362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452" y="5103626"/>
            <a:ext cx="1954548" cy="172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601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5179" y="260648"/>
            <a:ext cx="8935528" cy="4647426"/>
          </a:xfrm>
          <a:prstGeom prst="rect">
            <a:avLst/>
          </a:prstGeom>
        </p:spPr>
        <p:txBody>
          <a:bodyPr wrap="square">
            <a:spAutoFit/>
          </a:bodyPr>
          <a:lstStyle/>
          <a:p>
            <a:pPr algn="ctr"/>
            <a:r>
              <a:rPr lang="es-ES" sz="3600" b="1" i="1" dirty="0">
                <a:solidFill>
                  <a:schemeClr val="accent2"/>
                </a:solidFill>
              </a:rPr>
              <a:t>Oración a </a:t>
            </a:r>
            <a:r>
              <a:rPr lang="es-ES" sz="3600" b="1" i="1" dirty="0" smtClean="0">
                <a:solidFill>
                  <a:schemeClr val="accent2"/>
                </a:solidFill>
              </a:rPr>
              <a:t>Don </a:t>
            </a:r>
            <a:r>
              <a:rPr lang="es-ES" sz="3600" b="1" i="1" dirty="0">
                <a:solidFill>
                  <a:schemeClr val="accent2"/>
                </a:solidFill>
              </a:rPr>
              <a:t>Bosco </a:t>
            </a:r>
            <a:endParaRPr lang="es-ES" sz="3600" b="1" i="1" dirty="0" smtClean="0">
              <a:solidFill>
                <a:schemeClr val="accent2"/>
              </a:solidFill>
            </a:endParaRPr>
          </a:p>
          <a:p>
            <a:pPr algn="just"/>
            <a:r>
              <a:rPr lang="es-ES" sz="2000" b="1" i="1" dirty="0" smtClean="0">
                <a:latin typeface="Arial" panose="020B0604020202020204" pitchFamily="34" charset="0"/>
                <a:cs typeface="Arial" panose="020B0604020202020204" pitchFamily="34" charset="0"/>
              </a:rPr>
              <a:t>Padre </a:t>
            </a:r>
            <a:r>
              <a:rPr lang="es-ES" sz="2000" b="1" i="1" dirty="0">
                <a:latin typeface="Arial" panose="020B0604020202020204" pitchFamily="34" charset="0"/>
                <a:cs typeface="Arial" panose="020B0604020202020204" pitchFamily="34" charset="0"/>
              </a:rPr>
              <a:t>y Maestro de la juventud, San Juan Bosco, que, dócil a los dones del Espíritu Santo, has dejado como herencia a la Familia Salesiana el tesoro de tu predilección por los “pequeños y los pobres”, enséñanos a ser cada día para ellos signos y portadores el amor de Dios, cultivando en nuestro ánimo los mismos sentimientos de Cristo Buen Pastor. </a:t>
            </a:r>
            <a:endParaRPr lang="es-ES" sz="2000" b="1" i="1" dirty="0" smtClean="0">
              <a:latin typeface="Arial" panose="020B0604020202020204" pitchFamily="34" charset="0"/>
              <a:cs typeface="Arial" panose="020B0604020202020204" pitchFamily="34" charset="0"/>
            </a:endParaRPr>
          </a:p>
          <a:p>
            <a:pPr algn="just"/>
            <a:r>
              <a:rPr lang="es-ES" sz="2000" b="1" i="1" dirty="0" smtClean="0">
                <a:latin typeface="Arial" panose="020B0604020202020204" pitchFamily="34" charset="0"/>
                <a:cs typeface="Arial" panose="020B0604020202020204" pitchFamily="34" charset="0"/>
              </a:rPr>
              <a:t>Pide </a:t>
            </a:r>
            <a:r>
              <a:rPr lang="es-ES" sz="2000" b="1" i="1" dirty="0">
                <a:latin typeface="Arial" panose="020B0604020202020204" pitchFamily="34" charset="0"/>
                <a:cs typeface="Arial" panose="020B0604020202020204" pitchFamily="34" charset="0"/>
              </a:rPr>
              <a:t>para todos los miembros de tu Familia un corazón lleno de bondad, Propuesta de lectura para los </a:t>
            </a:r>
            <a:r>
              <a:rPr lang="es-ES" sz="2000" b="1" i="1" dirty="0" smtClean="0">
                <a:latin typeface="Arial" panose="020B0604020202020204" pitchFamily="34" charset="0"/>
                <a:cs typeface="Arial" panose="020B0604020202020204" pitchFamily="34" charset="0"/>
              </a:rPr>
              <a:t>miembros</a:t>
            </a:r>
            <a:r>
              <a:rPr lang="es-ES" sz="2000" b="1" i="1" dirty="0" smtClean="0">
                <a:solidFill>
                  <a:srgbClr val="000000"/>
                </a:solidFill>
                <a:latin typeface="Arial" panose="020B0604020202020204" pitchFamily="34" charset="0"/>
                <a:cs typeface="Arial" panose="020B0604020202020204" pitchFamily="34" charset="0"/>
              </a:rPr>
              <a:t> </a:t>
            </a:r>
            <a:r>
              <a:rPr lang="es-ES" sz="2000" b="1" i="1" dirty="0">
                <a:solidFill>
                  <a:srgbClr val="000000"/>
                </a:solidFill>
                <a:latin typeface="Arial" panose="020B0604020202020204" pitchFamily="34" charset="0"/>
                <a:cs typeface="Arial" panose="020B0604020202020204" pitchFamily="34" charset="0"/>
              </a:rPr>
              <a:t>constancia en el trabajo, sabiduría en el discernimiento, valentía pata testimoniar el sentido de Iglesia y generosidad misionera. </a:t>
            </a:r>
            <a:endParaRPr lang="es-ES" sz="2000" b="1" i="1" dirty="0" smtClean="0">
              <a:solidFill>
                <a:srgbClr val="000000"/>
              </a:solidFill>
              <a:latin typeface="Arial" panose="020B0604020202020204" pitchFamily="34" charset="0"/>
              <a:cs typeface="Arial" panose="020B0604020202020204" pitchFamily="34" charset="0"/>
            </a:endParaRPr>
          </a:p>
          <a:p>
            <a:pPr algn="just"/>
            <a:r>
              <a:rPr lang="es-ES" sz="2000" b="1" i="1" dirty="0" smtClean="0">
                <a:solidFill>
                  <a:srgbClr val="000000"/>
                </a:solidFill>
                <a:latin typeface="Arial" panose="020B0604020202020204" pitchFamily="34" charset="0"/>
                <a:cs typeface="Arial" panose="020B0604020202020204" pitchFamily="34" charset="0"/>
              </a:rPr>
              <a:t>Obtennos </a:t>
            </a:r>
            <a:r>
              <a:rPr lang="es-ES" sz="2000" b="1" i="1" dirty="0">
                <a:solidFill>
                  <a:srgbClr val="000000"/>
                </a:solidFill>
                <a:latin typeface="Arial" panose="020B0604020202020204" pitchFamily="34" charset="0"/>
                <a:cs typeface="Arial" panose="020B0604020202020204" pitchFamily="34" charset="0"/>
              </a:rPr>
              <a:t>del Señor para nosotros la </a:t>
            </a:r>
            <a:r>
              <a:rPr lang="es-ES" sz="2000" b="1" i="1" dirty="0" smtClean="0">
                <a:solidFill>
                  <a:srgbClr val="000000"/>
                </a:solidFill>
                <a:latin typeface="Arial" panose="020B0604020202020204" pitchFamily="34" charset="0"/>
                <a:cs typeface="Arial" panose="020B0604020202020204" pitchFamily="34" charset="0"/>
              </a:rPr>
              <a:t>gracia </a:t>
            </a:r>
            <a:r>
              <a:rPr lang="es-ES" sz="2000" b="1" i="1" dirty="0">
                <a:solidFill>
                  <a:srgbClr val="000000"/>
                </a:solidFill>
                <a:latin typeface="Arial" panose="020B0604020202020204" pitchFamily="34" charset="0"/>
                <a:cs typeface="Arial" panose="020B0604020202020204" pitchFamily="34" charset="0"/>
              </a:rPr>
              <a:t>de ser fieles a la alianza especial que el Señor ha hecho con nosotros, y haz que, guiados por María Auxiliadora, recorramos con alegría, junto a los jóvenes, el camino que conduce al Amor. Amén</a:t>
            </a:r>
            <a:r>
              <a:rPr lang="es-ES" sz="2000" i="1" dirty="0">
                <a:solidFill>
                  <a:srgbClr val="000000"/>
                </a:solidFill>
                <a:latin typeface="Arial" panose="020B0604020202020204" pitchFamily="34" charset="0"/>
                <a:cs typeface="Arial" panose="020B0604020202020204" pitchFamily="34" charset="0"/>
              </a:rPr>
              <a:t>. </a:t>
            </a:r>
            <a:endParaRPr lang="es-ES" sz="2000" i="1"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33136"/>
            <a:ext cx="4198889" cy="193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447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668" y="438041"/>
            <a:ext cx="4865387" cy="4317079"/>
          </a:xfrm>
          <a:prstGeom prst="rect">
            <a:avLst/>
          </a:prstGeom>
        </p:spPr>
        <p:txBody>
          <a:bodyPr wrap="square">
            <a:spAutoFit/>
          </a:bodyPr>
          <a:lstStyle/>
          <a:p>
            <a:pPr algn="ctr" fontAlgn="base">
              <a:lnSpc>
                <a:spcPct val="107000"/>
              </a:lnSpc>
              <a:spcAft>
                <a:spcPts val="0"/>
              </a:spcAft>
            </a:pPr>
            <a:r>
              <a:rPr lang="es-ES" sz="3200" b="1" kern="1800" dirty="0" smtClean="0">
                <a:solidFill>
                  <a:srgbClr val="FF0000"/>
                </a:solidFill>
                <a:latin typeface="Helvetica"/>
                <a:ea typeface="Times New Roman"/>
                <a:cs typeface="Times New Roman"/>
              </a:rPr>
              <a:t>DEVOCIÒN</a:t>
            </a:r>
            <a:r>
              <a:rPr lang="es-ES" sz="2400" b="1" kern="1800" dirty="0">
                <a:solidFill>
                  <a:srgbClr val="555555"/>
                </a:solidFill>
                <a:latin typeface="Helvetica"/>
                <a:ea typeface="Times New Roman"/>
                <a:cs typeface="Times New Roman"/>
              </a:rPr>
              <a:t>:</a:t>
            </a:r>
            <a:r>
              <a:rPr lang="es-ES" sz="2400" b="1" kern="1800" dirty="0" smtClean="0">
                <a:solidFill>
                  <a:srgbClr val="555555"/>
                </a:solidFill>
                <a:latin typeface="Helvetica"/>
                <a:ea typeface="Times New Roman"/>
                <a:cs typeface="Times New Roman"/>
              </a:rPr>
              <a:t> </a:t>
            </a:r>
          </a:p>
          <a:p>
            <a:pPr fontAlgn="base">
              <a:lnSpc>
                <a:spcPct val="107000"/>
              </a:lnSpc>
              <a:spcAft>
                <a:spcPts val="0"/>
              </a:spcAft>
            </a:pPr>
            <a:r>
              <a:rPr lang="es-ES" dirty="0" smtClean="0">
                <a:solidFill>
                  <a:srgbClr val="555555"/>
                </a:solidFill>
                <a:latin typeface="Arial"/>
                <a:ea typeface="Times New Roman"/>
                <a:cs typeface="Times New Roman"/>
              </a:rPr>
              <a:t>Se </a:t>
            </a:r>
            <a:r>
              <a:rPr lang="es-ES" dirty="0">
                <a:solidFill>
                  <a:srgbClr val="555555"/>
                </a:solidFill>
                <a:latin typeface="Arial"/>
                <a:ea typeface="Times New Roman"/>
                <a:cs typeface="Times New Roman"/>
              </a:rPr>
              <a:t>trata de la manifestación emotiva de una persona, respecto a una ideología. </a:t>
            </a:r>
            <a:endParaRPr lang="es-ES" dirty="0" smtClean="0">
              <a:solidFill>
                <a:srgbClr val="555555"/>
              </a:solidFill>
              <a:latin typeface="Arial"/>
              <a:ea typeface="Times New Roman"/>
              <a:cs typeface="Times New Roman"/>
            </a:endParaRPr>
          </a:p>
          <a:p>
            <a:pPr fontAlgn="base">
              <a:lnSpc>
                <a:spcPct val="107000"/>
              </a:lnSpc>
              <a:spcAft>
                <a:spcPts val="0"/>
              </a:spcAft>
            </a:pPr>
            <a:r>
              <a:rPr lang="es-ES" dirty="0" smtClean="0">
                <a:solidFill>
                  <a:srgbClr val="555555"/>
                </a:solidFill>
                <a:latin typeface="Arial"/>
                <a:ea typeface="Times New Roman"/>
                <a:cs typeface="Times New Roman"/>
              </a:rPr>
              <a:t>Cuando </a:t>
            </a:r>
            <a:r>
              <a:rPr lang="es-ES" dirty="0">
                <a:solidFill>
                  <a:srgbClr val="555555"/>
                </a:solidFill>
                <a:latin typeface="Arial"/>
                <a:ea typeface="Times New Roman"/>
                <a:cs typeface="Times New Roman"/>
              </a:rPr>
              <a:t>se </a:t>
            </a:r>
            <a:r>
              <a:rPr lang="es-ES" dirty="0" smtClean="0">
                <a:solidFill>
                  <a:srgbClr val="555555"/>
                </a:solidFill>
                <a:latin typeface="Arial"/>
                <a:ea typeface="Times New Roman"/>
                <a:cs typeface="Times New Roman"/>
              </a:rPr>
              <a:t>encuentra vinculado </a:t>
            </a:r>
            <a:r>
              <a:rPr lang="es-ES" dirty="0">
                <a:solidFill>
                  <a:srgbClr val="555555"/>
                </a:solidFill>
                <a:latin typeface="Arial"/>
                <a:ea typeface="Times New Roman"/>
                <a:cs typeface="Times New Roman"/>
              </a:rPr>
              <a:t>con la </a:t>
            </a:r>
            <a:r>
              <a:rPr lang="es-ES" b="1" dirty="0">
                <a:solidFill>
                  <a:srgbClr val="555555"/>
                </a:solidFill>
                <a:latin typeface="Arial"/>
                <a:ea typeface="Times New Roman"/>
                <a:cs typeface="Times New Roman"/>
              </a:rPr>
              <a:t>religión</a:t>
            </a:r>
            <a:r>
              <a:rPr lang="es-ES" dirty="0">
                <a:solidFill>
                  <a:srgbClr val="555555"/>
                </a:solidFill>
                <a:latin typeface="Arial"/>
                <a:ea typeface="Times New Roman"/>
                <a:cs typeface="Times New Roman"/>
              </a:rPr>
              <a:t>, podría considerarse como un sinónimo del </a:t>
            </a:r>
            <a:r>
              <a:rPr lang="es-ES" b="1" dirty="0">
                <a:solidFill>
                  <a:srgbClr val="555555"/>
                </a:solidFill>
                <a:latin typeface="Arial"/>
                <a:ea typeface="Times New Roman"/>
                <a:cs typeface="Times New Roman"/>
              </a:rPr>
              <a:t>amor</a:t>
            </a:r>
            <a:r>
              <a:rPr lang="es-ES" dirty="0">
                <a:solidFill>
                  <a:srgbClr val="555555"/>
                </a:solidFill>
                <a:latin typeface="Arial"/>
                <a:ea typeface="Times New Roman"/>
                <a:cs typeface="Times New Roman"/>
              </a:rPr>
              <a:t>, el </a:t>
            </a:r>
            <a:r>
              <a:rPr lang="es-ES" b="1" dirty="0">
                <a:solidFill>
                  <a:srgbClr val="555555"/>
                </a:solidFill>
                <a:latin typeface="Arial"/>
                <a:ea typeface="Times New Roman"/>
                <a:cs typeface="Times New Roman"/>
              </a:rPr>
              <a:t>fervor</a:t>
            </a:r>
            <a:r>
              <a:rPr lang="es-ES" dirty="0">
                <a:solidFill>
                  <a:srgbClr val="555555"/>
                </a:solidFill>
                <a:latin typeface="Arial"/>
                <a:ea typeface="Times New Roman"/>
                <a:cs typeface="Times New Roman"/>
              </a:rPr>
              <a:t> y la </a:t>
            </a:r>
            <a:r>
              <a:rPr lang="es-ES" b="1" dirty="0">
                <a:solidFill>
                  <a:srgbClr val="555555"/>
                </a:solidFill>
                <a:latin typeface="Arial"/>
                <a:ea typeface="Times New Roman"/>
                <a:cs typeface="Times New Roman"/>
              </a:rPr>
              <a:t>veneración</a:t>
            </a:r>
            <a:r>
              <a:rPr lang="es-ES" dirty="0" smtClean="0">
                <a:solidFill>
                  <a:srgbClr val="555555"/>
                </a:solidFill>
                <a:latin typeface="Arial"/>
                <a:ea typeface="Times New Roman"/>
                <a:cs typeface="Times New Roman"/>
              </a:rPr>
              <a:t>.</a:t>
            </a:r>
            <a:endParaRPr lang="es-ES" dirty="0" smtClean="0">
              <a:latin typeface="Arial"/>
              <a:ea typeface="Calibri"/>
            </a:endParaRPr>
          </a:p>
          <a:p>
            <a:r>
              <a:rPr lang="es-ES" dirty="0" smtClean="0">
                <a:latin typeface="Arial"/>
                <a:ea typeface="Calibri"/>
              </a:rPr>
              <a:t>El </a:t>
            </a:r>
            <a:r>
              <a:rPr lang="es-ES" dirty="0">
                <a:latin typeface="Arial"/>
                <a:ea typeface="Calibri"/>
              </a:rPr>
              <a:t>término hace referencia a la entrega total a una experiencia mística, generalmente relacionada con </a:t>
            </a:r>
            <a:r>
              <a:rPr lang="es-ES" b="1" dirty="0">
                <a:latin typeface="Arial"/>
                <a:ea typeface="Calibri"/>
              </a:rPr>
              <a:t>la fe </a:t>
            </a:r>
            <a:r>
              <a:rPr lang="es-ES" b="1" dirty="0" smtClean="0">
                <a:latin typeface="Arial"/>
                <a:ea typeface="Calibri"/>
              </a:rPr>
              <a:t>en</a:t>
            </a:r>
            <a:r>
              <a:rPr lang="es-ES" b="1" dirty="0">
                <a:latin typeface="Arial"/>
                <a:ea typeface="Calibri"/>
              </a:rPr>
              <a:t> </a:t>
            </a:r>
            <a:r>
              <a:rPr lang="es-ES" b="1" i="1" u="sng" dirty="0">
                <a:solidFill>
                  <a:srgbClr val="0563C1"/>
                </a:solidFill>
                <a:latin typeface="Arial"/>
                <a:ea typeface="Calibri"/>
                <a:hlinkClick r:id="rId2"/>
              </a:rPr>
              <a:t>Dios</a:t>
            </a:r>
            <a:r>
              <a:rPr lang="es-ES" b="1" i="1" u="sng" dirty="0">
                <a:latin typeface="Arial"/>
                <a:ea typeface="Calibri"/>
              </a:rPr>
              <a:t>, </a:t>
            </a:r>
            <a:r>
              <a:rPr lang="es-ES" b="1" i="1" u="sng" dirty="0" smtClean="0">
                <a:latin typeface="Arial"/>
                <a:ea typeface="Calibri"/>
              </a:rPr>
              <a:t>en  </a:t>
            </a:r>
            <a:r>
              <a:rPr lang="es-ES" b="1" i="1" u="sng" dirty="0">
                <a:latin typeface="Arial"/>
                <a:ea typeface="Calibri"/>
              </a:rPr>
              <a:t>la </a:t>
            </a:r>
            <a:r>
              <a:rPr lang="es-ES" b="1" i="1" u="sng" dirty="0" err="1">
                <a:latin typeface="Arial"/>
                <a:ea typeface="Calibri"/>
              </a:rPr>
              <a:t>Sma</a:t>
            </a:r>
            <a:r>
              <a:rPr lang="es-ES" b="1" i="1" u="sng" dirty="0">
                <a:latin typeface="Arial"/>
                <a:ea typeface="Calibri"/>
              </a:rPr>
              <a:t>. Virgen o </a:t>
            </a:r>
            <a:r>
              <a:rPr lang="es-ES" b="1" i="1" u="sng" dirty="0" smtClean="0">
                <a:latin typeface="Arial"/>
                <a:ea typeface="Calibri"/>
              </a:rPr>
              <a:t>en </a:t>
            </a:r>
            <a:r>
              <a:rPr lang="es-ES" b="1" i="1" u="sng" dirty="0">
                <a:latin typeface="Arial"/>
                <a:ea typeface="Calibri"/>
              </a:rPr>
              <a:t>los Santos</a:t>
            </a:r>
            <a:r>
              <a:rPr lang="es-ES" i="1" dirty="0">
                <a:latin typeface="Arial"/>
                <a:ea typeface="Calibri"/>
              </a:rPr>
              <a:t>.</a:t>
            </a:r>
            <a:r>
              <a:rPr lang="es-ES" dirty="0">
                <a:latin typeface="Arial"/>
                <a:ea typeface="Calibri"/>
              </a:rPr>
              <a:t> </a:t>
            </a:r>
          </a:p>
          <a:p>
            <a:r>
              <a:rPr lang="es-ES" dirty="0">
                <a:latin typeface="Arial"/>
                <a:ea typeface="Calibri"/>
              </a:rPr>
              <a:t> </a:t>
            </a:r>
            <a:r>
              <a:rPr lang="es-ES" i="1" dirty="0" smtClean="0">
                <a:latin typeface="Arial"/>
                <a:ea typeface="Calibri"/>
              </a:rPr>
              <a:t>“</a:t>
            </a:r>
            <a:r>
              <a:rPr lang="es-ES" i="1" dirty="0">
                <a:latin typeface="Arial"/>
                <a:ea typeface="Calibri"/>
              </a:rPr>
              <a:t>D</a:t>
            </a:r>
            <a:r>
              <a:rPr lang="es-ES" i="1" dirty="0" smtClean="0">
                <a:latin typeface="Arial"/>
                <a:ea typeface="Calibri"/>
              </a:rPr>
              <a:t>evoción popular: </a:t>
            </a:r>
            <a:r>
              <a:rPr lang="es-ES" dirty="0">
                <a:latin typeface="Arial"/>
                <a:ea typeface="Calibri"/>
              </a:rPr>
              <a:t>Cuando una persona se entrega de forma constante </a:t>
            </a:r>
            <a:r>
              <a:rPr lang="es-ES" dirty="0" smtClean="0">
                <a:latin typeface="Arial"/>
                <a:ea typeface="Calibri"/>
              </a:rPr>
              <a:t>a </a:t>
            </a:r>
            <a:r>
              <a:rPr lang="es-ES" dirty="0">
                <a:latin typeface="Arial"/>
                <a:ea typeface="Calibri"/>
              </a:rPr>
              <a:t>u</a:t>
            </a:r>
            <a:r>
              <a:rPr lang="es-ES" dirty="0" smtClean="0">
                <a:latin typeface="Arial"/>
                <a:ea typeface="Calibri"/>
              </a:rPr>
              <a:t>n </a:t>
            </a:r>
            <a:r>
              <a:rPr lang="es-ES" dirty="0">
                <a:latin typeface="Arial"/>
                <a:ea typeface="Calibri"/>
              </a:rPr>
              <a:t>culto u obra relacionada con la vida religiosa, se dice que es un individuo </a:t>
            </a:r>
            <a:r>
              <a:rPr lang="es-ES" b="1" dirty="0">
                <a:latin typeface="Arial"/>
                <a:ea typeface="Calibri"/>
              </a:rPr>
              <a:t>devoto</a:t>
            </a:r>
            <a:endParaRPr lang="es-ES" dirty="0"/>
          </a:p>
        </p:txBody>
      </p:sp>
      <p:sp>
        <p:nvSpPr>
          <p:cNvPr id="3" name="2 Rectángulo"/>
          <p:cNvSpPr/>
          <p:nvPr/>
        </p:nvSpPr>
        <p:spPr>
          <a:xfrm>
            <a:off x="5076055" y="55032"/>
            <a:ext cx="3707904" cy="5128455"/>
          </a:xfrm>
          <a:prstGeom prst="rect">
            <a:avLst/>
          </a:prstGeom>
        </p:spPr>
        <p:txBody>
          <a:bodyPr wrap="square">
            <a:spAutoFit/>
          </a:bodyPr>
          <a:lstStyle/>
          <a:p>
            <a:pPr algn="ctr">
              <a:spcAft>
                <a:spcPts val="0"/>
              </a:spcAft>
            </a:pPr>
            <a:endParaRPr lang="es-ES" sz="2400" b="1" kern="1800" dirty="0" smtClean="0">
              <a:solidFill>
                <a:srgbClr val="FF0000"/>
              </a:solidFill>
              <a:latin typeface="Calibri"/>
              <a:ea typeface="Calibri"/>
              <a:cs typeface="Times New Roman"/>
            </a:endParaRPr>
          </a:p>
          <a:p>
            <a:pPr algn="ctr">
              <a:spcAft>
                <a:spcPts val="0"/>
              </a:spcAft>
            </a:pPr>
            <a:r>
              <a:rPr lang="es-ES" sz="3200" b="1" kern="1800" dirty="0" smtClean="0">
                <a:solidFill>
                  <a:srgbClr val="FF0000"/>
                </a:solidFill>
                <a:latin typeface="Calibri"/>
                <a:ea typeface="Calibri"/>
                <a:cs typeface="Times New Roman"/>
              </a:rPr>
              <a:t>VOCACIÒN</a:t>
            </a:r>
            <a:r>
              <a:rPr lang="es-ES" sz="3200" b="1" kern="1800" dirty="0">
                <a:solidFill>
                  <a:srgbClr val="FF0000"/>
                </a:solidFill>
                <a:latin typeface="Calibri"/>
                <a:ea typeface="Calibri"/>
                <a:cs typeface="Times New Roman"/>
              </a:rPr>
              <a:t>: </a:t>
            </a:r>
            <a:endParaRPr lang="es-ES" sz="3200" b="1" kern="1800" dirty="0" smtClean="0">
              <a:solidFill>
                <a:srgbClr val="FF0000"/>
              </a:solidFill>
              <a:latin typeface="Calibri"/>
              <a:ea typeface="Calibri"/>
              <a:cs typeface="Times New Roman"/>
            </a:endParaRPr>
          </a:p>
          <a:p>
            <a:pPr algn="ctr">
              <a:spcAft>
                <a:spcPts val="0"/>
              </a:spcAft>
            </a:pPr>
            <a:r>
              <a:rPr lang="es-ES" dirty="0" smtClean="0">
                <a:latin typeface="Arial"/>
                <a:ea typeface="Calibri"/>
                <a:cs typeface="Times New Roman"/>
              </a:rPr>
              <a:t>La</a:t>
            </a:r>
            <a:r>
              <a:rPr lang="es-ES" b="1" dirty="0">
                <a:latin typeface="Arial"/>
                <a:ea typeface="Calibri"/>
                <a:cs typeface="Times New Roman"/>
              </a:rPr>
              <a:t> vocación</a:t>
            </a:r>
            <a:r>
              <a:rPr lang="es-ES" dirty="0">
                <a:latin typeface="Arial"/>
                <a:ea typeface="Calibri"/>
                <a:cs typeface="Times New Roman"/>
              </a:rPr>
              <a:t> es la </a:t>
            </a:r>
            <a:r>
              <a:rPr lang="es-ES" b="1" dirty="0">
                <a:latin typeface="Arial"/>
                <a:ea typeface="Calibri"/>
                <a:cs typeface="Times New Roman"/>
              </a:rPr>
              <a:t>inclinación que una persona siente para dedicarse a un modo de vida</a:t>
            </a:r>
            <a:r>
              <a:rPr lang="es-ES" dirty="0">
                <a:latin typeface="Arial"/>
                <a:ea typeface="Calibri"/>
                <a:cs typeface="Times New Roman"/>
              </a:rPr>
              <a:t>, y puede estar relacionada tanto con lo profesional (trabajo, carrera) como con lo espiritual. La palabra, como tal, proviene del latín </a:t>
            </a:r>
            <a:r>
              <a:rPr lang="es-ES" i="1" dirty="0" err="1">
                <a:latin typeface="Arial"/>
                <a:ea typeface="Calibri"/>
                <a:cs typeface="Times New Roman"/>
              </a:rPr>
              <a:t>vocatĭo</a:t>
            </a:r>
            <a:r>
              <a:rPr lang="es-ES" dirty="0">
                <a:latin typeface="Arial"/>
                <a:ea typeface="Calibri"/>
                <a:cs typeface="Times New Roman"/>
              </a:rPr>
              <a:t>,</a:t>
            </a:r>
            <a:r>
              <a:rPr lang="es-ES" i="1" dirty="0">
                <a:latin typeface="Arial"/>
                <a:ea typeface="Calibri"/>
                <a:cs typeface="Times New Roman"/>
              </a:rPr>
              <a:t> </a:t>
            </a:r>
            <a:r>
              <a:rPr lang="es-ES" i="1" dirty="0" err="1" smtClean="0">
                <a:latin typeface="Arial"/>
                <a:ea typeface="Calibri"/>
                <a:cs typeface="Times New Roman"/>
              </a:rPr>
              <a:t>vocare</a:t>
            </a:r>
            <a:r>
              <a:rPr lang="es-ES" i="1" dirty="0" smtClean="0">
                <a:latin typeface="Arial"/>
                <a:ea typeface="Calibri"/>
                <a:cs typeface="Times New Roman"/>
              </a:rPr>
              <a:t> </a:t>
            </a:r>
            <a:r>
              <a:rPr lang="es-ES" dirty="0" smtClean="0">
                <a:latin typeface="Arial"/>
                <a:ea typeface="Calibri"/>
                <a:cs typeface="Times New Roman"/>
              </a:rPr>
              <a:t>, </a:t>
            </a:r>
            <a:r>
              <a:rPr lang="es-ES" dirty="0">
                <a:latin typeface="Arial"/>
                <a:ea typeface="Calibri"/>
                <a:cs typeface="Times New Roman"/>
              </a:rPr>
              <a:t>que significa ‘acción de llamar’: Es un </a:t>
            </a:r>
            <a:r>
              <a:rPr lang="es-ES" b="1" dirty="0">
                <a:latin typeface="Arial"/>
                <a:ea typeface="Calibri"/>
                <a:cs typeface="Times New Roman"/>
              </a:rPr>
              <a:t>llamado</a:t>
            </a:r>
            <a:endParaRPr lang="es-ES" sz="1600" dirty="0">
              <a:latin typeface="Calibri"/>
              <a:ea typeface="Calibri"/>
              <a:cs typeface="Times New Roman"/>
            </a:endParaRPr>
          </a:p>
          <a:p>
            <a:pPr algn="ctr">
              <a:spcAft>
                <a:spcPts val="0"/>
              </a:spcAft>
            </a:pPr>
            <a:r>
              <a:rPr lang="es-ES" dirty="0">
                <a:latin typeface="Arial"/>
                <a:ea typeface="Calibri"/>
                <a:cs typeface="Times New Roman"/>
              </a:rPr>
              <a:t>Así, cuando encontramos nuestra vocación logramos entender mejor quiénes somos, qué queremos, hacia dónde vamos y para qué somos útiles.</a:t>
            </a:r>
            <a:endParaRPr lang="es-ES" sz="1600" dirty="0">
              <a:latin typeface="Calibri"/>
              <a:ea typeface="Calibri"/>
              <a:cs typeface="Times New Roman"/>
            </a:endParaRPr>
          </a:p>
          <a:p>
            <a:pPr fontAlgn="t">
              <a:lnSpc>
                <a:spcPct val="107000"/>
              </a:lnSpc>
              <a:spcAft>
                <a:spcPts val="0"/>
              </a:spcAft>
            </a:pPr>
            <a:r>
              <a:rPr lang="es-ES" dirty="0">
                <a:solidFill>
                  <a:srgbClr val="404040"/>
                </a:solidFill>
                <a:latin typeface="Arial"/>
                <a:ea typeface="Times New Roman"/>
                <a:cs typeface="Times New Roman"/>
              </a:rPr>
              <a:t> </a:t>
            </a:r>
            <a:endParaRPr lang="es-ES" sz="1600" dirty="0">
              <a:effectLst/>
              <a:latin typeface="Calibri"/>
              <a:ea typeface="Calibri"/>
              <a:cs typeface="Times New Roman"/>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1718"/>
            <a:ext cx="1931987"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5076469"/>
            <a:ext cx="1691680" cy="174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740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13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3670" y="260648"/>
            <a:ext cx="8640960" cy="4636975"/>
          </a:xfrm>
          <a:prstGeom prst="rect">
            <a:avLst/>
          </a:prstGeom>
        </p:spPr>
        <p:txBody>
          <a:bodyPr wrap="square">
            <a:spAutoFit/>
          </a:bodyPr>
          <a:lstStyle/>
          <a:p>
            <a:pPr algn="ctr" fontAlgn="t">
              <a:lnSpc>
                <a:spcPct val="107000"/>
              </a:lnSpc>
              <a:spcAft>
                <a:spcPts val="0"/>
              </a:spcAft>
            </a:pPr>
            <a:r>
              <a:rPr lang="es-ES" sz="3600" b="1" dirty="0">
                <a:solidFill>
                  <a:srgbClr val="FF0000"/>
                </a:solidFill>
                <a:latin typeface="Arial"/>
                <a:ea typeface="Times New Roman"/>
                <a:cs typeface="Times New Roman"/>
              </a:rPr>
              <a:t>Misión: </a:t>
            </a:r>
            <a:endParaRPr lang="es-ES" sz="3600" b="1" dirty="0" smtClean="0">
              <a:solidFill>
                <a:srgbClr val="FF0000"/>
              </a:solidFill>
              <a:latin typeface="Arial"/>
              <a:ea typeface="Times New Roman"/>
              <a:cs typeface="Times New Roman"/>
            </a:endParaRPr>
          </a:p>
          <a:p>
            <a:pPr algn="ctr" fontAlgn="t">
              <a:lnSpc>
                <a:spcPct val="107000"/>
              </a:lnSpc>
              <a:spcAft>
                <a:spcPts val="0"/>
              </a:spcAft>
            </a:pPr>
            <a:r>
              <a:rPr lang="es-ES" sz="2000" b="1" i="1" dirty="0" smtClean="0">
                <a:latin typeface="Arial"/>
                <a:ea typeface="Times New Roman"/>
                <a:cs typeface="Times New Roman"/>
              </a:rPr>
              <a:t>Toda </a:t>
            </a:r>
            <a:r>
              <a:rPr lang="es-ES" sz="2000" b="1" i="1" dirty="0">
                <a:latin typeface="Arial"/>
                <a:ea typeface="Times New Roman"/>
                <a:cs typeface="Times New Roman"/>
              </a:rPr>
              <a:t>vocación </a:t>
            </a:r>
            <a:r>
              <a:rPr lang="es-ES" sz="2000" b="1" i="1" dirty="0" smtClean="0">
                <a:latin typeface="Arial"/>
                <a:ea typeface="Times New Roman"/>
                <a:cs typeface="Times New Roman"/>
              </a:rPr>
              <a:t>requiere </a:t>
            </a:r>
            <a:r>
              <a:rPr lang="es-ES" sz="2000" b="1" i="1" dirty="0">
                <a:latin typeface="Arial"/>
                <a:ea typeface="Times New Roman"/>
                <a:cs typeface="Times New Roman"/>
              </a:rPr>
              <a:t>una </a:t>
            </a:r>
            <a:r>
              <a:rPr lang="es-ES" sz="2000" b="1" i="1" dirty="0" smtClean="0">
                <a:latin typeface="Arial"/>
                <a:ea typeface="Times New Roman"/>
                <a:cs typeface="Times New Roman"/>
              </a:rPr>
              <a:t>Misión</a:t>
            </a:r>
            <a:r>
              <a:rPr lang="es-ES" sz="2000" dirty="0" smtClean="0">
                <a:solidFill>
                  <a:srgbClr val="FF0000"/>
                </a:solidFill>
                <a:latin typeface="Arial"/>
                <a:ea typeface="Times New Roman"/>
                <a:cs typeface="Times New Roman"/>
              </a:rPr>
              <a:t>.</a:t>
            </a:r>
            <a:endParaRPr lang="es-ES" sz="2000" dirty="0">
              <a:latin typeface="Calibri"/>
              <a:ea typeface="Calibri"/>
              <a:cs typeface="Times New Roman"/>
            </a:endParaRPr>
          </a:p>
          <a:p>
            <a:pPr fontAlgn="t">
              <a:lnSpc>
                <a:spcPct val="107000"/>
              </a:lnSpc>
              <a:spcAft>
                <a:spcPts val="0"/>
              </a:spcAft>
            </a:pPr>
            <a:r>
              <a:rPr lang="es-ES" sz="2000" b="1" dirty="0" smtClean="0">
                <a:solidFill>
                  <a:srgbClr val="404040"/>
                </a:solidFill>
                <a:latin typeface="Arial"/>
                <a:ea typeface="Times New Roman"/>
                <a:cs typeface="Times New Roman"/>
              </a:rPr>
              <a:t>*MISIÒN</a:t>
            </a:r>
            <a:r>
              <a:rPr lang="es-ES" sz="2000" dirty="0" smtClean="0">
                <a:solidFill>
                  <a:srgbClr val="404040"/>
                </a:solidFill>
                <a:latin typeface="Arial"/>
                <a:ea typeface="Times New Roman"/>
                <a:cs typeface="Times New Roman"/>
              </a:rPr>
              <a:t> =</a:t>
            </a:r>
            <a:r>
              <a:rPr lang="es-ES" sz="2000" dirty="0">
                <a:solidFill>
                  <a:srgbClr val="404040"/>
                </a:solidFill>
                <a:latin typeface="Arial"/>
                <a:ea typeface="Times New Roman"/>
                <a:cs typeface="Times New Roman"/>
              </a:rPr>
              <a:t> </a:t>
            </a:r>
            <a:r>
              <a:rPr lang="es-ES" sz="2000" b="1" dirty="0">
                <a:solidFill>
                  <a:srgbClr val="404040"/>
                </a:solidFill>
                <a:latin typeface="Arial"/>
                <a:ea typeface="Times New Roman"/>
                <a:cs typeface="Times New Roman"/>
              </a:rPr>
              <a:t>tarea que se confiere a una persona o grupo de personas para realizarla</a:t>
            </a:r>
            <a:r>
              <a:rPr lang="es-ES" sz="2000" dirty="0">
                <a:solidFill>
                  <a:srgbClr val="404040"/>
                </a:solidFill>
                <a:latin typeface="Arial"/>
                <a:ea typeface="Times New Roman"/>
                <a:cs typeface="Times New Roman"/>
              </a:rPr>
              <a:t>, </a:t>
            </a:r>
            <a:r>
              <a:rPr lang="es-ES" sz="2000" dirty="0" smtClean="0">
                <a:solidFill>
                  <a:srgbClr val="404040"/>
                </a:solidFill>
                <a:latin typeface="Arial"/>
                <a:ea typeface="Times New Roman"/>
                <a:cs typeface="Times New Roman"/>
              </a:rPr>
              <a:t>Puede tener </a:t>
            </a:r>
            <a:r>
              <a:rPr lang="es-ES" sz="2000" dirty="0">
                <a:solidFill>
                  <a:srgbClr val="404040"/>
                </a:solidFill>
                <a:latin typeface="Arial"/>
                <a:ea typeface="Times New Roman"/>
                <a:cs typeface="Times New Roman"/>
              </a:rPr>
              <a:t>diferentes fines como: </a:t>
            </a:r>
            <a:r>
              <a:rPr lang="es-ES" sz="2000" dirty="0" smtClean="0">
                <a:solidFill>
                  <a:srgbClr val="404040"/>
                </a:solidFill>
                <a:latin typeface="Arial"/>
                <a:ea typeface="Times New Roman"/>
                <a:cs typeface="Times New Roman"/>
              </a:rPr>
              <a:t>diplomáticos, científicos, empresariales, culturales…</a:t>
            </a:r>
            <a:endParaRPr lang="es-ES" sz="2000" dirty="0">
              <a:latin typeface="Calibri"/>
              <a:ea typeface="Calibri"/>
              <a:cs typeface="Times New Roman"/>
            </a:endParaRPr>
          </a:p>
          <a:p>
            <a:pPr fontAlgn="t">
              <a:lnSpc>
                <a:spcPct val="107000"/>
              </a:lnSpc>
              <a:spcAft>
                <a:spcPts val="0"/>
              </a:spcAft>
            </a:pPr>
            <a:r>
              <a:rPr lang="es-ES" sz="2000" dirty="0" smtClean="0">
                <a:solidFill>
                  <a:srgbClr val="404040"/>
                </a:solidFill>
                <a:latin typeface="Arial"/>
                <a:ea typeface="Times New Roman"/>
                <a:cs typeface="Times New Roman"/>
              </a:rPr>
              <a:t>* En </a:t>
            </a:r>
            <a:r>
              <a:rPr lang="es-ES" sz="2000" dirty="0">
                <a:solidFill>
                  <a:srgbClr val="404040"/>
                </a:solidFill>
                <a:latin typeface="Arial"/>
                <a:ea typeface="Times New Roman"/>
                <a:cs typeface="Times New Roman"/>
              </a:rPr>
              <a:t>términos  </a:t>
            </a:r>
            <a:r>
              <a:rPr lang="es-ES" sz="2000" dirty="0" smtClean="0">
                <a:solidFill>
                  <a:srgbClr val="404040"/>
                </a:solidFill>
                <a:latin typeface="Arial"/>
                <a:ea typeface="Times New Roman"/>
                <a:cs typeface="Times New Roman"/>
              </a:rPr>
              <a:t>Religiosos</a:t>
            </a:r>
            <a:r>
              <a:rPr lang="es-ES" sz="2000" b="1" dirty="0">
                <a:solidFill>
                  <a:srgbClr val="404040"/>
                </a:solidFill>
                <a:latin typeface="Arial"/>
                <a:ea typeface="Times New Roman"/>
                <a:cs typeface="Times New Roman"/>
              </a:rPr>
              <a:t>:</a:t>
            </a:r>
            <a:r>
              <a:rPr lang="es-ES" sz="2000" b="1" dirty="0" smtClean="0">
                <a:solidFill>
                  <a:srgbClr val="404040"/>
                </a:solidFill>
                <a:latin typeface="Arial"/>
                <a:ea typeface="Times New Roman"/>
                <a:cs typeface="Times New Roman"/>
              </a:rPr>
              <a:t> Misión </a:t>
            </a:r>
            <a:r>
              <a:rPr lang="es-ES" sz="2000" dirty="0">
                <a:solidFill>
                  <a:srgbClr val="404040"/>
                </a:solidFill>
                <a:latin typeface="Arial"/>
                <a:ea typeface="Times New Roman"/>
                <a:cs typeface="Times New Roman"/>
              </a:rPr>
              <a:t>es el</a:t>
            </a:r>
            <a:r>
              <a:rPr lang="es-ES" sz="2000" b="1" dirty="0">
                <a:solidFill>
                  <a:srgbClr val="404040"/>
                </a:solidFill>
                <a:latin typeface="Arial"/>
                <a:ea typeface="Times New Roman"/>
                <a:cs typeface="Times New Roman"/>
              </a:rPr>
              <a:t> territorio donde se lleva a cabo la tarea evangelizadora</a:t>
            </a:r>
            <a:r>
              <a:rPr lang="es-ES" sz="2000" dirty="0">
                <a:solidFill>
                  <a:srgbClr val="404040"/>
                </a:solidFill>
                <a:latin typeface="Arial"/>
                <a:ea typeface="Times New Roman"/>
                <a:cs typeface="Times New Roman"/>
              </a:rPr>
              <a:t>. En el cristianismo, la misión es </a:t>
            </a:r>
            <a:r>
              <a:rPr lang="es-ES" sz="2000" b="1" dirty="0">
                <a:solidFill>
                  <a:srgbClr val="404040"/>
                </a:solidFill>
                <a:latin typeface="Arial"/>
                <a:ea typeface="Times New Roman"/>
                <a:cs typeface="Times New Roman"/>
              </a:rPr>
              <a:t>predicar la Palabra de Dios a través de la iglesia</a:t>
            </a:r>
            <a:r>
              <a:rPr lang="es-ES" sz="2000" dirty="0">
                <a:solidFill>
                  <a:srgbClr val="404040"/>
                </a:solidFill>
                <a:latin typeface="Arial"/>
                <a:ea typeface="Times New Roman"/>
                <a:cs typeface="Times New Roman"/>
              </a:rPr>
              <a:t>.</a:t>
            </a:r>
            <a:endParaRPr lang="es-ES" sz="2000" dirty="0">
              <a:latin typeface="Calibri"/>
              <a:ea typeface="Calibri"/>
              <a:cs typeface="Times New Roman"/>
            </a:endParaRPr>
          </a:p>
          <a:p>
            <a:pPr fontAlgn="t">
              <a:lnSpc>
                <a:spcPct val="107000"/>
              </a:lnSpc>
              <a:spcAft>
                <a:spcPts val="0"/>
              </a:spcAft>
            </a:pPr>
            <a:r>
              <a:rPr lang="es-ES" sz="2000" dirty="0" smtClean="0">
                <a:solidFill>
                  <a:srgbClr val="404040"/>
                </a:solidFill>
                <a:latin typeface="Arial"/>
                <a:ea typeface="Times New Roman"/>
                <a:cs typeface="Times New Roman"/>
              </a:rPr>
              <a:t>* </a:t>
            </a:r>
            <a:r>
              <a:rPr lang="es-ES" sz="2000" b="1" dirty="0" smtClean="0">
                <a:solidFill>
                  <a:srgbClr val="404040"/>
                </a:solidFill>
                <a:latin typeface="Arial"/>
                <a:ea typeface="Times New Roman"/>
                <a:cs typeface="Times New Roman"/>
              </a:rPr>
              <a:t>MISIONERO:</a:t>
            </a:r>
            <a:r>
              <a:rPr lang="es-ES" sz="2000" dirty="0">
                <a:solidFill>
                  <a:srgbClr val="404040"/>
                </a:solidFill>
                <a:latin typeface="Arial"/>
                <a:ea typeface="Times New Roman"/>
                <a:cs typeface="Times New Roman"/>
              </a:rPr>
              <a:t> </a:t>
            </a:r>
            <a:r>
              <a:rPr lang="es-ES" sz="2000" dirty="0" smtClean="0">
                <a:solidFill>
                  <a:srgbClr val="404040"/>
                </a:solidFill>
                <a:latin typeface="Arial"/>
                <a:ea typeface="Times New Roman"/>
                <a:cs typeface="Times New Roman"/>
              </a:rPr>
              <a:t>es quien </a:t>
            </a:r>
            <a:r>
              <a:rPr lang="es-ES" sz="2000" dirty="0">
                <a:solidFill>
                  <a:srgbClr val="404040"/>
                </a:solidFill>
                <a:latin typeface="Arial"/>
                <a:ea typeface="Times New Roman"/>
                <a:cs typeface="Times New Roman"/>
              </a:rPr>
              <a:t>tiene como tarea divulgar, predicar y llevar su creencia religiosa a diversos lugares que </a:t>
            </a:r>
            <a:r>
              <a:rPr lang="es-ES" sz="2000" i="1" dirty="0">
                <a:solidFill>
                  <a:srgbClr val="404040"/>
                </a:solidFill>
                <a:latin typeface="Arial"/>
                <a:ea typeface="Times New Roman"/>
                <a:cs typeface="Times New Roman"/>
              </a:rPr>
              <a:t>la desconocen o no la practican</a:t>
            </a:r>
            <a:r>
              <a:rPr lang="es-ES" sz="2000" dirty="0">
                <a:solidFill>
                  <a:srgbClr val="404040"/>
                </a:solidFill>
                <a:latin typeface="Arial"/>
                <a:ea typeface="Times New Roman"/>
                <a:cs typeface="Times New Roman"/>
              </a:rPr>
              <a:t>.</a:t>
            </a:r>
            <a:endParaRPr lang="es-ES" sz="2000" dirty="0">
              <a:latin typeface="Calibri"/>
              <a:ea typeface="Calibri"/>
              <a:cs typeface="Times New Roman"/>
            </a:endParaRPr>
          </a:p>
          <a:p>
            <a:pPr fontAlgn="t">
              <a:lnSpc>
                <a:spcPct val="107000"/>
              </a:lnSpc>
              <a:spcAft>
                <a:spcPts val="0"/>
              </a:spcAft>
            </a:pPr>
            <a:r>
              <a:rPr lang="es-ES" sz="2000" dirty="0" smtClean="0">
                <a:solidFill>
                  <a:srgbClr val="404040"/>
                </a:solidFill>
                <a:latin typeface="Arial"/>
                <a:ea typeface="Times New Roman"/>
                <a:cs typeface="Times New Roman"/>
              </a:rPr>
              <a:t>* </a:t>
            </a:r>
            <a:r>
              <a:rPr lang="es-ES" sz="2000" dirty="0">
                <a:solidFill>
                  <a:srgbClr val="404040"/>
                </a:solidFill>
                <a:latin typeface="Arial"/>
                <a:ea typeface="Times New Roman"/>
                <a:cs typeface="Times New Roman"/>
              </a:rPr>
              <a:t>O</a:t>
            </a:r>
            <a:r>
              <a:rPr lang="es-ES" sz="2000" dirty="0" smtClean="0">
                <a:solidFill>
                  <a:srgbClr val="404040"/>
                </a:solidFill>
                <a:latin typeface="Arial"/>
                <a:ea typeface="Times New Roman"/>
                <a:cs typeface="Times New Roman"/>
              </a:rPr>
              <a:t>tro </a:t>
            </a:r>
            <a:r>
              <a:rPr lang="es-ES" sz="2000" dirty="0">
                <a:solidFill>
                  <a:srgbClr val="404040"/>
                </a:solidFill>
                <a:latin typeface="Arial"/>
                <a:ea typeface="Times New Roman"/>
                <a:cs typeface="Times New Roman"/>
              </a:rPr>
              <a:t>tipo de </a:t>
            </a:r>
            <a:r>
              <a:rPr lang="es-ES" sz="2000" dirty="0" smtClean="0">
                <a:solidFill>
                  <a:srgbClr val="404040"/>
                </a:solidFill>
                <a:latin typeface="Arial"/>
                <a:ea typeface="Times New Roman"/>
                <a:cs typeface="Times New Roman"/>
              </a:rPr>
              <a:t>misiones:</a:t>
            </a:r>
            <a:r>
              <a:rPr lang="es-ES" sz="2000" dirty="0">
                <a:solidFill>
                  <a:srgbClr val="404040"/>
                </a:solidFill>
                <a:latin typeface="Arial"/>
                <a:ea typeface="Times New Roman"/>
                <a:cs typeface="Times New Roman"/>
              </a:rPr>
              <a:t> </a:t>
            </a:r>
            <a:r>
              <a:rPr lang="es-ES" sz="2000" b="1" dirty="0">
                <a:solidFill>
                  <a:srgbClr val="404040"/>
                </a:solidFill>
                <a:latin typeface="Arial"/>
                <a:ea typeface="Times New Roman"/>
                <a:cs typeface="Times New Roman"/>
              </a:rPr>
              <a:t>M</a:t>
            </a:r>
            <a:r>
              <a:rPr lang="es-ES" sz="2000" b="1" dirty="0" smtClean="0">
                <a:solidFill>
                  <a:srgbClr val="404040"/>
                </a:solidFill>
                <a:latin typeface="Arial"/>
                <a:ea typeface="Times New Roman"/>
                <a:cs typeface="Times New Roman"/>
              </a:rPr>
              <a:t>isiones </a:t>
            </a:r>
            <a:r>
              <a:rPr lang="es-ES" sz="2000" b="1" dirty="0">
                <a:solidFill>
                  <a:srgbClr val="404040"/>
                </a:solidFill>
                <a:latin typeface="Arial"/>
                <a:ea typeface="Times New Roman"/>
                <a:cs typeface="Times New Roman"/>
              </a:rPr>
              <a:t>H</a:t>
            </a:r>
            <a:r>
              <a:rPr lang="es-ES" sz="2000" b="1" dirty="0" smtClean="0">
                <a:solidFill>
                  <a:srgbClr val="404040"/>
                </a:solidFill>
                <a:latin typeface="Arial"/>
                <a:ea typeface="Times New Roman"/>
                <a:cs typeface="Times New Roman"/>
              </a:rPr>
              <a:t>umanitarias</a:t>
            </a:r>
            <a:r>
              <a:rPr lang="es-ES" sz="2000" dirty="0">
                <a:solidFill>
                  <a:srgbClr val="404040"/>
                </a:solidFill>
                <a:latin typeface="Arial"/>
                <a:ea typeface="Times New Roman"/>
                <a:cs typeface="Times New Roman"/>
              </a:rPr>
              <a:t> donde un conjunto de personas se trasladan a algún lugar donde existe riesgo para sus habitantes y les brindan asistencia alimentaria, médica y/o sanitaria. </a:t>
            </a:r>
            <a:endParaRPr lang="es-ES" sz="2000" dirty="0">
              <a:effectLst/>
              <a:latin typeface="Calibri"/>
              <a:ea typeface="Calibri"/>
              <a:cs typeface="Times New Roman"/>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306700" y="5174201"/>
            <a:ext cx="1703262" cy="1644918"/>
          </a:xfrm>
          <a:prstGeom prst="rect">
            <a:avLst/>
          </a:prstGeom>
          <a:solidFill>
            <a:srgbClr val="FFFFFF">
              <a:shade val="85000"/>
            </a:srgbClr>
          </a:solidFill>
          <a:ln w="190500" cap="rnd">
            <a:solidFill>
              <a:schemeClr val="accent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33" y="5174201"/>
            <a:ext cx="2060898" cy="1555901"/>
          </a:xfrm>
          <a:prstGeom prst="rect">
            <a:avLst/>
          </a:prstGeom>
          <a:solidFill>
            <a:schemeClr val="accent2"/>
          </a:solidFill>
          <a:ln>
            <a:noFill/>
          </a:ln>
        </p:spPr>
      </p:pic>
      <p:sp>
        <p:nvSpPr>
          <p:cNvPr id="3" name="2 CuadroTexto"/>
          <p:cNvSpPr txBox="1"/>
          <p:nvPr/>
        </p:nvSpPr>
        <p:spPr>
          <a:xfrm rot="20665027">
            <a:off x="2341795" y="5672288"/>
            <a:ext cx="4554067" cy="584775"/>
          </a:xfrm>
          <a:prstGeom prst="rect">
            <a:avLst/>
          </a:prstGeom>
          <a:noFill/>
        </p:spPr>
        <p:txBody>
          <a:bodyPr wrap="none" rtlCol="0">
            <a:spAutoFit/>
          </a:bodyPr>
          <a:lstStyle/>
          <a:p>
            <a:r>
              <a:rPr lang="es-ES" sz="3200" b="1" dirty="0" smtClean="0">
                <a:solidFill>
                  <a:srgbClr val="002060"/>
                </a:solidFill>
              </a:rPr>
              <a:t>ADMA: Grupo Vocacional </a:t>
            </a:r>
            <a:endParaRPr lang="es-ES" sz="3200" b="1" dirty="0">
              <a:solidFill>
                <a:srgbClr val="002060"/>
              </a:solidFill>
            </a:endParaRPr>
          </a:p>
        </p:txBody>
      </p:sp>
    </p:spTree>
    <p:extLst>
      <p:ext uri="{BB962C8B-B14F-4D97-AF65-F5344CB8AC3E}">
        <p14:creationId xmlns:p14="http://schemas.microsoft.com/office/powerpoint/2010/main" val="1787112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065" y="2348880"/>
            <a:ext cx="8784976" cy="2739211"/>
          </a:xfrm>
          <a:prstGeom prst="rect">
            <a:avLst/>
          </a:prstGeom>
        </p:spPr>
        <p:txBody>
          <a:bodyPr wrap="square">
            <a:spAutoFit/>
          </a:bodyPr>
          <a:lstStyle/>
          <a:p>
            <a:pPr algn="ctr"/>
            <a:r>
              <a:rPr lang="es-ES" sz="3200" b="1" dirty="0">
                <a:solidFill>
                  <a:srgbClr val="FF0000"/>
                </a:solidFill>
              </a:rPr>
              <a:t>¡</a:t>
            </a:r>
            <a:r>
              <a:rPr lang="es-ES" sz="3200" b="1" dirty="0" smtClean="0">
                <a:solidFill>
                  <a:srgbClr val="FF0000"/>
                </a:solidFill>
              </a:rPr>
              <a:t>CARTA DE IDENTIDAD CARISMÁTICA DE LA</a:t>
            </a:r>
          </a:p>
          <a:p>
            <a:pPr algn="ctr"/>
            <a:r>
              <a:rPr lang="es-ES" sz="3200" b="1" dirty="0" smtClean="0">
                <a:solidFill>
                  <a:srgbClr val="FF0000"/>
                </a:solidFill>
              </a:rPr>
              <a:t>FAMILIA SALESIANA DE DON BOSCO!</a:t>
            </a:r>
          </a:p>
          <a:p>
            <a:pPr algn="ctr"/>
            <a:r>
              <a:rPr lang="es-ES" sz="3600" b="1" dirty="0"/>
              <a:t>P</a:t>
            </a:r>
            <a:r>
              <a:rPr lang="es-ES" sz="3600" b="1" dirty="0" smtClean="0"/>
              <a:t>resentación y propuesta de lectura</a:t>
            </a:r>
          </a:p>
          <a:p>
            <a:pPr algn="ctr"/>
            <a:r>
              <a:rPr lang="es-ES" sz="3600" b="1" dirty="0" smtClean="0"/>
              <a:t>para los miembros de la Asociación de María Auxiliadora (ADMA</a:t>
            </a:r>
            <a:r>
              <a:rPr lang="es-ES" dirty="0" smtClean="0"/>
              <a:t>)</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5" y="85677"/>
            <a:ext cx="6717851"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592498" y="1268760"/>
            <a:ext cx="3373822" cy="646331"/>
          </a:xfrm>
          <a:prstGeom prst="rect">
            <a:avLst/>
          </a:prstGeom>
          <a:solidFill>
            <a:schemeClr val="bg1"/>
          </a:solidFill>
          <a:ln>
            <a:noFill/>
          </a:ln>
        </p:spPr>
        <p:txBody>
          <a:bodyPr wrap="square" rtlCol="0">
            <a:spAutoFit/>
          </a:bodyPr>
          <a:lstStyle/>
          <a:p>
            <a:pPr algn="ctr"/>
            <a:r>
              <a:rPr lang="es-ES" b="1" dirty="0" smtClean="0"/>
              <a:t>“Confiad en María y veréis los milagros” D. B</a:t>
            </a:r>
            <a:endParaRPr lang="es-ES" b="1"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7768">
            <a:off x="6962113" y="5235837"/>
            <a:ext cx="1818945" cy="1433132"/>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49188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32656"/>
            <a:ext cx="8640960" cy="3785652"/>
          </a:xfrm>
          <a:prstGeom prst="rect">
            <a:avLst/>
          </a:prstGeom>
        </p:spPr>
        <p:txBody>
          <a:bodyPr wrap="square">
            <a:spAutoFit/>
          </a:bodyPr>
          <a:lstStyle/>
          <a:p>
            <a:pPr algn="ctr"/>
            <a:r>
              <a:rPr lang="es-ES" sz="4800" b="1" dirty="0" smtClean="0">
                <a:solidFill>
                  <a:srgbClr val="FF0000"/>
                </a:solidFill>
              </a:rPr>
              <a:t>CRITERIO:</a:t>
            </a:r>
          </a:p>
          <a:p>
            <a:pPr algn="just"/>
            <a:r>
              <a:rPr lang="es-ES" sz="3200" b="1" dirty="0" smtClean="0"/>
              <a:t>Condensar </a:t>
            </a:r>
            <a:r>
              <a:rPr lang="es-ES" sz="3200" b="1" dirty="0"/>
              <a:t>en una única Carta de la identidad carismática </a:t>
            </a:r>
            <a:r>
              <a:rPr lang="es-ES" sz="3200" b="1" dirty="0" smtClean="0"/>
              <a:t>y espiritual </a:t>
            </a:r>
            <a:r>
              <a:rPr lang="es-ES" sz="3200" b="1" dirty="0"/>
              <a:t>de la Familia </a:t>
            </a:r>
            <a:r>
              <a:rPr lang="es-ES" sz="3200" b="1" dirty="0" smtClean="0"/>
              <a:t>Salesiana </a:t>
            </a:r>
            <a:r>
              <a:rPr lang="es-ES" sz="3200" b="1" dirty="0"/>
              <a:t>de D. Bosco, lo ya expuesto en </a:t>
            </a:r>
            <a:r>
              <a:rPr lang="es-ES" sz="3200" b="1" dirty="0" smtClean="0"/>
              <a:t>la </a:t>
            </a:r>
            <a:r>
              <a:rPr lang="es-ES" sz="3200" b="1" dirty="0" smtClean="0">
                <a:solidFill>
                  <a:srgbClr val="00B050"/>
                </a:solidFill>
              </a:rPr>
              <a:t>Carta </a:t>
            </a:r>
            <a:r>
              <a:rPr lang="es-ES" sz="3200" b="1" dirty="0">
                <a:solidFill>
                  <a:srgbClr val="00B050"/>
                </a:solidFill>
              </a:rPr>
              <a:t>de Comunión </a:t>
            </a:r>
            <a:r>
              <a:rPr lang="es-ES" sz="3200" b="1" dirty="0"/>
              <a:t>y en la </a:t>
            </a:r>
            <a:r>
              <a:rPr lang="es-ES" sz="3200" b="1" dirty="0">
                <a:solidFill>
                  <a:srgbClr val="00B050"/>
                </a:solidFill>
              </a:rPr>
              <a:t>Carta de la Misión</a:t>
            </a:r>
            <a:r>
              <a:rPr lang="es-ES" sz="3200" b="1" dirty="0"/>
              <a:t>, pero </a:t>
            </a:r>
            <a:r>
              <a:rPr lang="es-ES" sz="3200" b="1" dirty="0" smtClean="0"/>
              <a:t>integrándolas con </a:t>
            </a:r>
            <a:r>
              <a:rPr lang="es-ES" sz="3200" b="1" dirty="0"/>
              <a:t>una parte más desarrollada sobre la espiritualidad de la FS</a:t>
            </a:r>
            <a:r>
              <a:rPr lang="es-ES" sz="3200" b="1" dirty="0" smtClean="0"/>
              <a:t>.</a:t>
            </a:r>
            <a:endParaRPr lang="es-E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8" y="3573015"/>
            <a:ext cx="9128552" cy="328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75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4001"/>
            <a:ext cx="8856984" cy="5016758"/>
          </a:xfrm>
          <a:prstGeom prst="rect">
            <a:avLst/>
          </a:prstGeom>
        </p:spPr>
        <p:txBody>
          <a:bodyPr wrap="square">
            <a:spAutoFit/>
          </a:bodyPr>
          <a:lstStyle/>
          <a:p>
            <a:pPr algn="ctr"/>
            <a:r>
              <a:rPr lang="es-ES" sz="2800" b="1" dirty="0" smtClean="0">
                <a:solidFill>
                  <a:srgbClr val="FF0000"/>
                </a:solidFill>
              </a:rPr>
              <a:t>CONTENIDO DE LA CARTA DE LA FAM. SAL</a:t>
            </a:r>
            <a:r>
              <a:rPr lang="es-ES" sz="2800" b="1" dirty="0" smtClean="0">
                <a:solidFill>
                  <a:schemeClr val="accent2"/>
                </a:solidFill>
              </a:rPr>
              <a:t>.</a:t>
            </a:r>
          </a:p>
          <a:p>
            <a:pPr algn="ctr"/>
            <a:r>
              <a:rPr lang="es-ES" sz="2800" b="1" dirty="0" smtClean="0">
                <a:solidFill>
                  <a:schemeClr val="accent2"/>
                </a:solidFill>
              </a:rPr>
              <a:t> </a:t>
            </a:r>
            <a:r>
              <a:rPr lang="es-ES" sz="2800" dirty="0" smtClean="0">
                <a:solidFill>
                  <a:schemeClr val="accent2"/>
                </a:solidFill>
              </a:rPr>
              <a:t> </a:t>
            </a:r>
          </a:p>
          <a:p>
            <a:pPr algn="just"/>
            <a:r>
              <a:rPr lang="es-ES" sz="2400" b="1" dirty="0" smtClean="0">
                <a:solidFill>
                  <a:srgbClr val="FF0000"/>
                </a:solidFill>
              </a:rPr>
              <a:t>*</a:t>
            </a:r>
            <a:r>
              <a:rPr lang="es-ES" sz="2400" b="1" dirty="0" err="1" smtClean="0">
                <a:solidFill>
                  <a:srgbClr val="FF0000"/>
                </a:solidFill>
              </a:rPr>
              <a:t>Cap</a:t>
            </a:r>
            <a:r>
              <a:rPr lang="es-ES" sz="2400" b="1" dirty="0" smtClean="0">
                <a:solidFill>
                  <a:srgbClr val="FF0000"/>
                </a:solidFill>
              </a:rPr>
              <a:t> 1º</a:t>
            </a:r>
            <a:r>
              <a:rPr lang="es-ES" sz="2400" b="1" dirty="0" smtClean="0"/>
              <a:t>:  </a:t>
            </a:r>
            <a:r>
              <a:rPr lang="es-ES" sz="2400" b="1" dirty="0"/>
              <a:t>P</a:t>
            </a:r>
            <a:r>
              <a:rPr lang="es-ES" sz="2400" b="1" dirty="0" smtClean="0"/>
              <a:t>resenta la </a:t>
            </a:r>
            <a:r>
              <a:rPr lang="es-ES" sz="2400" b="1" dirty="0"/>
              <a:t>identidad carismática y espiritual de la </a:t>
            </a:r>
            <a:r>
              <a:rPr lang="es-ES" sz="2400" b="1" dirty="0" smtClean="0"/>
              <a:t>Fam. Sal. Su </a:t>
            </a:r>
            <a:r>
              <a:rPr lang="es-ES" sz="2400" b="1" dirty="0"/>
              <a:t>configuración histórica y la actual, la referencia al Dios </a:t>
            </a:r>
            <a:r>
              <a:rPr lang="es-ES" sz="2400" b="1" dirty="0" smtClean="0"/>
              <a:t>Trinitario</a:t>
            </a:r>
            <a:r>
              <a:rPr lang="es-ES" sz="2400" b="1" dirty="0"/>
              <a:t>, a la Iglesia, a la persona humana y a la sociedad, a María, a </a:t>
            </a:r>
            <a:r>
              <a:rPr lang="es-ES" sz="2400" b="1" dirty="0" smtClean="0"/>
              <a:t>Don Bosco </a:t>
            </a:r>
            <a:r>
              <a:rPr lang="es-ES" sz="2400" b="1" dirty="0"/>
              <a:t>y a su Sucesor. </a:t>
            </a:r>
          </a:p>
          <a:p>
            <a:pPr algn="just"/>
            <a:r>
              <a:rPr lang="es-ES" sz="2400" b="1" dirty="0" err="1" smtClean="0">
                <a:solidFill>
                  <a:srgbClr val="FF0000"/>
                </a:solidFill>
              </a:rPr>
              <a:t>Cap</a:t>
            </a:r>
            <a:r>
              <a:rPr lang="es-ES" sz="2400" b="1" dirty="0" smtClean="0">
                <a:solidFill>
                  <a:srgbClr val="FF0000"/>
                </a:solidFill>
              </a:rPr>
              <a:t> 2º</a:t>
            </a:r>
            <a:r>
              <a:rPr lang="es-ES" sz="2400" b="1" dirty="0" smtClean="0"/>
              <a:t>: </a:t>
            </a:r>
            <a:r>
              <a:rPr lang="es-ES" sz="2400" b="1" dirty="0"/>
              <a:t>M</a:t>
            </a:r>
            <a:r>
              <a:rPr lang="es-ES" sz="2400" b="1" dirty="0" smtClean="0"/>
              <a:t>isión </a:t>
            </a:r>
            <a:r>
              <a:rPr lang="es-ES" sz="2400" b="1" dirty="0"/>
              <a:t>de la FS, inspirándose en la visión </a:t>
            </a:r>
            <a:r>
              <a:rPr lang="es-ES" sz="2400" b="1" dirty="0" smtClean="0"/>
              <a:t>bíblica.</a:t>
            </a:r>
          </a:p>
          <a:p>
            <a:pPr algn="just"/>
            <a:r>
              <a:rPr lang="es-ES" sz="2400" b="1" dirty="0" smtClean="0">
                <a:solidFill>
                  <a:srgbClr val="FF0000"/>
                </a:solidFill>
              </a:rPr>
              <a:t>*</a:t>
            </a:r>
            <a:r>
              <a:rPr lang="es-ES" sz="2400" b="1" dirty="0" err="1" smtClean="0">
                <a:solidFill>
                  <a:srgbClr val="FF0000"/>
                </a:solidFill>
              </a:rPr>
              <a:t>Cap</a:t>
            </a:r>
            <a:r>
              <a:rPr lang="es-ES" sz="2400" b="1" dirty="0">
                <a:solidFill>
                  <a:srgbClr val="FF0000"/>
                </a:solidFill>
              </a:rPr>
              <a:t> </a:t>
            </a:r>
            <a:r>
              <a:rPr lang="es-ES" sz="2400" b="1" dirty="0" smtClean="0">
                <a:solidFill>
                  <a:srgbClr val="FF0000"/>
                </a:solidFill>
              </a:rPr>
              <a:t>3º: </a:t>
            </a:r>
            <a:r>
              <a:rPr lang="es-ES" sz="2400" b="1" dirty="0"/>
              <a:t>C</a:t>
            </a:r>
            <a:r>
              <a:rPr lang="es-ES" sz="2400" b="1" dirty="0" smtClean="0"/>
              <a:t>aracterísticas de </a:t>
            </a:r>
            <a:r>
              <a:rPr lang="es-ES" sz="2400" b="1" dirty="0"/>
              <a:t>la Espiritualidad </a:t>
            </a:r>
            <a:r>
              <a:rPr lang="es-ES" sz="2400" b="1" dirty="0" smtClean="0"/>
              <a:t>Salesiana</a:t>
            </a:r>
            <a:r>
              <a:rPr lang="es-ES" sz="2400" b="1" dirty="0"/>
              <a:t>. </a:t>
            </a:r>
          </a:p>
          <a:p>
            <a:pPr algn="just"/>
            <a:r>
              <a:rPr lang="es-ES" sz="2400" b="1" dirty="0" smtClean="0">
                <a:solidFill>
                  <a:srgbClr val="FF0000"/>
                </a:solidFill>
              </a:rPr>
              <a:t>*</a:t>
            </a:r>
            <a:r>
              <a:rPr lang="es-ES" sz="2400" b="1" dirty="0" err="1" smtClean="0">
                <a:solidFill>
                  <a:srgbClr val="FF0000"/>
                </a:solidFill>
              </a:rPr>
              <a:t>Cap</a:t>
            </a:r>
            <a:r>
              <a:rPr lang="es-ES" sz="2400" b="1" dirty="0" smtClean="0">
                <a:solidFill>
                  <a:srgbClr val="FF0000"/>
                </a:solidFill>
              </a:rPr>
              <a:t> 4º</a:t>
            </a:r>
            <a:r>
              <a:rPr lang="es-ES" sz="2400" b="1" dirty="0" smtClean="0"/>
              <a:t>: Retoma elementos </a:t>
            </a:r>
            <a:r>
              <a:rPr lang="es-ES" sz="2400" b="1" dirty="0"/>
              <a:t>de la </a:t>
            </a:r>
            <a:r>
              <a:rPr lang="es-ES" sz="2400" b="1" i="1" dirty="0"/>
              <a:t>Carta de Comunión </a:t>
            </a:r>
            <a:r>
              <a:rPr lang="es-ES" sz="2400" b="1" dirty="0"/>
              <a:t>y de </a:t>
            </a:r>
            <a:r>
              <a:rPr lang="es-ES" sz="2400" b="1" i="1" dirty="0"/>
              <a:t>la Carta de la Misión</a:t>
            </a:r>
            <a:r>
              <a:rPr lang="es-ES" sz="2400" b="1" dirty="0"/>
              <a:t> está dedicado a la formación de los miembros de la Familia Salesiana en la comunión y en la misión de la misma. </a:t>
            </a:r>
          </a:p>
          <a:p>
            <a:pPr algn="just"/>
            <a:r>
              <a:rPr lang="es-ES" sz="2400" b="1" dirty="0" smtClean="0"/>
              <a:t> </a:t>
            </a:r>
            <a:r>
              <a:rPr lang="es-ES" sz="2400" b="1" dirty="0" smtClean="0">
                <a:solidFill>
                  <a:srgbClr val="FF0000"/>
                </a:solidFill>
              </a:rPr>
              <a:t>*</a:t>
            </a:r>
            <a:r>
              <a:rPr lang="es-ES" sz="2400" b="1" dirty="0" err="1" smtClean="0">
                <a:solidFill>
                  <a:srgbClr val="FF0000"/>
                </a:solidFill>
              </a:rPr>
              <a:t>Cap</a:t>
            </a:r>
            <a:r>
              <a:rPr lang="es-ES" sz="2400" b="1" dirty="0" smtClean="0">
                <a:solidFill>
                  <a:srgbClr val="FF0000"/>
                </a:solidFill>
              </a:rPr>
              <a:t> 5º</a:t>
            </a:r>
            <a:r>
              <a:rPr lang="es-ES" sz="2400" b="1" dirty="0" smtClean="0"/>
              <a:t>: </a:t>
            </a:r>
            <a:r>
              <a:rPr lang="es-ES" sz="2400" b="1" dirty="0"/>
              <a:t>P</a:t>
            </a:r>
            <a:r>
              <a:rPr lang="es-ES" sz="2400" b="1" dirty="0" smtClean="0"/>
              <a:t>resenta </a:t>
            </a:r>
            <a:r>
              <a:rPr lang="es-ES" sz="2400" b="1" dirty="0"/>
              <a:t>la composición de la Familia Salesiana y su </a:t>
            </a:r>
            <a:r>
              <a:rPr lang="es-ES" sz="2400" b="1" dirty="0" smtClean="0"/>
              <a:t>animación.</a:t>
            </a:r>
            <a:endParaRPr lang="es-ES" sz="24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107586"/>
            <a:ext cx="3006444" cy="175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08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831" y="1320528"/>
            <a:ext cx="5976663" cy="3539430"/>
          </a:xfrm>
          <a:prstGeom prst="rect">
            <a:avLst/>
          </a:prstGeom>
        </p:spPr>
        <p:txBody>
          <a:bodyPr wrap="square">
            <a:spAutoFit/>
          </a:bodyPr>
          <a:lstStyle/>
          <a:p>
            <a:pPr algn="ctr"/>
            <a:r>
              <a:rPr lang="es-ES" sz="2800" b="1" dirty="0" smtClean="0"/>
              <a:t>Con </a:t>
            </a:r>
            <a:r>
              <a:rPr lang="es-ES" sz="2800" b="1" dirty="0"/>
              <a:t>María en casa: la presencia de María es un aspecto constitutivo y carismático para todo los miembros y grupos de la Familia Salesiana. Para los </a:t>
            </a:r>
            <a:r>
              <a:rPr lang="es-ES" sz="2800" b="1" dirty="0" smtClean="0"/>
              <a:t>miembros de ADMA, </a:t>
            </a:r>
            <a:r>
              <a:rPr lang="es-ES" sz="2800" b="1" dirty="0"/>
              <a:t>la entrega confiada a María se traduce en </a:t>
            </a:r>
            <a:r>
              <a:rPr lang="es-ES" sz="2800" b="1" i="1" dirty="0"/>
              <a:t>“vivir la espiritualidad de lo cotidiano con actitudes </a:t>
            </a:r>
            <a:r>
              <a:rPr lang="es-ES" sz="2800" b="1" i="1" dirty="0" smtClean="0"/>
              <a:t>evangélicas.”</a:t>
            </a:r>
            <a:endParaRPr lang="es-ES" sz="2800" b="1" i="1" dirty="0"/>
          </a:p>
        </p:txBody>
      </p:sp>
      <p:pic>
        <p:nvPicPr>
          <p:cNvPr id="2050" name="Picture 2" descr="Pin en oraciones podero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5" y="1167311"/>
            <a:ext cx="2911240" cy="384586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3098" y="55100"/>
            <a:ext cx="9090901" cy="1077218"/>
          </a:xfrm>
          <a:prstGeom prst="rect">
            <a:avLst/>
          </a:prstGeom>
        </p:spPr>
        <p:txBody>
          <a:bodyPr wrap="square">
            <a:spAutoFit/>
          </a:bodyPr>
          <a:lstStyle/>
          <a:p>
            <a:pPr lvl="0" algn="ctr"/>
            <a:r>
              <a:rPr lang="es-ES" sz="3200" b="1" dirty="0" smtClean="0">
                <a:solidFill>
                  <a:srgbClr val="FF0000"/>
                </a:solidFill>
              </a:rPr>
              <a:t>MARÍA EN EL ORIGEN DEL CARISMA SALESIANO Y DE NUESTRA ASOCIACIÓN DE ADMA </a:t>
            </a:r>
            <a:r>
              <a:rPr lang="es-ES" b="1" dirty="0" smtClean="0">
                <a:solidFill>
                  <a:srgbClr val="FF0000"/>
                </a:solidFill>
              </a:rPr>
              <a:t> </a:t>
            </a:r>
            <a:endParaRPr lang="es-ES" b="1" dirty="0">
              <a:solidFill>
                <a:srgbClr val="FF0000"/>
              </a:solidFill>
            </a:endParaRPr>
          </a:p>
        </p:txBody>
      </p:sp>
      <p:sp>
        <p:nvSpPr>
          <p:cNvPr id="4" name="3 Rectángulo"/>
          <p:cNvSpPr/>
          <p:nvPr/>
        </p:nvSpPr>
        <p:spPr>
          <a:xfrm>
            <a:off x="1835696" y="5517232"/>
            <a:ext cx="6624736" cy="830997"/>
          </a:xfrm>
          <a:prstGeom prst="rect">
            <a:avLst/>
          </a:prstGeom>
        </p:spPr>
        <p:txBody>
          <a:bodyPr wrap="square">
            <a:spAutoFit/>
          </a:bodyPr>
          <a:lstStyle/>
          <a:p>
            <a:r>
              <a:rPr lang="es-ES" sz="2400" b="1" i="1" dirty="0" smtClean="0">
                <a:latin typeface="Verdana"/>
              </a:rPr>
              <a:t>“Es </a:t>
            </a:r>
            <a:r>
              <a:rPr lang="es-ES" sz="2400" b="1" i="1" dirty="0">
                <a:latin typeface="Verdana"/>
              </a:rPr>
              <a:t>imposible ir hacia Jesús si no pasas por el Amor a </a:t>
            </a:r>
            <a:r>
              <a:rPr lang="es-ES" sz="2400" b="1" i="1" dirty="0" smtClean="0">
                <a:latin typeface="Verdana"/>
              </a:rPr>
              <a:t>María</a:t>
            </a:r>
            <a:r>
              <a:rPr lang="es-ES" dirty="0" smtClean="0">
                <a:latin typeface="Verdana"/>
              </a:rPr>
              <a:t>” </a:t>
            </a:r>
            <a:r>
              <a:rPr lang="es-ES" b="1" i="1" dirty="0" smtClean="0">
                <a:solidFill>
                  <a:srgbClr val="222222"/>
                </a:solidFill>
                <a:latin typeface="Verdana"/>
              </a:rPr>
              <a:t>S.J.B.</a:t>
            </a:r>
            <a:endParaRPr lang="es-ES" b="1" i="1" dirty="0">
              <a:solidFill>
                <a:srgbClr val="222222"/>
              </a:solidFill>
              <a:effectLst/>
              <a:latin typeface="Verdana"/>
            </a:endParaRPr>
          </a:p>
        </p:txBody>
      </p:sp>
    </p:spTree>
    <p:extLst>
      <p:ext uri="{BB962C8B-B14F-4D97-AF65-F5344CB8AC3E}">
        <p14:creationId xmlns:p14="http://schemas.microsoft.com/office/powerpoint/2010/main" val="188336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28496" y="155607"/>
            <a:ext cx="5863983" cy="5447645"/>
          </a:xfrm>
          <a:prstGeom prst="rect">
            <a:avLst/>
          </a:prstGeom>
        </p:spPr>
        <p:txBody>
          <a:bodyPr wrap="square">
            <a:spAutoFit/>
          </a:bodyPr>
          <a:lstStyle/>
          <a:p>
            <a:pPr algn="ctr"/>
            <a:r>
              <a:rPr lang="es-ES" sz="3200" b="1" dirty="0" smtClean="0">
                <a:solidFill>
                  <a:srgbClr val="FF0000"/>
                </a:solidFill>
              </a:rPr>
              <a:t>Pertenencia a </a:t>
            </a:r>
            <a:r>
              <a:rPr lang="es-ES" sz="3200" b="1" dirty="0">
                <a:solidFill>
                  <a:srgbClr val="FF0000"/>
                </a:solidFill>
              </a:rPr>
              <a:t>una Familia </a:t>
            </a:r>
            <a:r>
              <a:rPr lang="es-ES" sz="3200" b="1" dirty="0" smtClean="0">
                <a:solidFill>
                  <a:srgbClr val="FF0000"/>
                </a:solidFill>
              </a:rPr>
              <a:t>que es carismática </a:t>
            </a:r>
          </a:p>
          <a:p>
            <a:pPr algn="ctr"/>
            <a:endParaRPr lang="es-ES" sz="3200" b="1" dirty="0" smtClean="0">
              <a:solidFill>
                <a:srgbClr val="FF0000"/>
              </a:solidFill>
            </a:endParaRPr>
          </a:p>
          <a:p>
            <a:r>
              <a:rPr lang="es-ES" sz="2800" b="1" dirty="0" smtClean="0"/>
              <a:t>Esta </a:t>
            </a:r>
            <a:r>
              <a:rPr lang="es-ES" sz="2800" b="1" dirty="0"/>
              <a:t>pertenencia se nutre </a:t>
            </a:r>
            <a:r>
              <a:rPr lang="es-ES" sz="2800" b="1" dirty="0" smtClean="0"/>
              <a:t>de:</a:t>
            </a:r>
          </a:p>
          <a:p>
            <a:r>
              <a:rPr lang="es-ES" sz="2800" b="1" dirty="0" smtClean="0"/>
              <a:t>-Un </a:t>
            </a:r>
            <a:r>
              <a:rPr lang="es-ES" sz="2800" b="1" dirty="0"/>
              <a:t>espíritu </a:t>
            </a:r>
            <a:r>
              <a:rPr lang="es-ES" sz="2800" b="1" dirty="0" smtClean="0"/>
              <a:t>común.</a:t>
            </a:r>
          </a:p>
          <a:p>
            <a:r>
              <a:rPr lang="es-ES" sz="2800" b="1" dirty="0" smtClean="0"/>
              <a:t>-Un </a:t>
            </a:r>
            <a:r>
              <a:rPr lang="es-ES" sz="2800" b="1" dirty="0"/>
              <a:t>parentesco </a:t>
            </a:r>
            <a:r>
              <a:rPr lang="es-ES" sz="2800" b="1" dirty="0" smtClean="0"/>
              <a:t>espiritual.</a:t>
            </a:r>
          </a:p>
          <a:p>
            <a:r>
              <a:rPr lang="es-ES" sz="2800" b="1" dirty="0" smtClean="0"/>
              <a:t>-Una </a:t>
            </a:r>
            <a:r>
              <a:rPr lang="es-ES" sz="2800" b="1" dirty="0"/>
              <a:t>afinidad apostólica. </a:t>
            </a:r>
            <a:endParaRPr lang="es-ES" sz="2800" b="1" dirty="0" smtClean="0"/>
          </a:p>
          <a:p>
            <a:endParaRPr lang="es-ES" sz="2800" b="1" dirty="0" smtClean="0"/>
          </a:p>
          <a:p>
            <a:pPr algn="ctr"/>
            <a:r>
              <a:rPr lang="es-ES" sz="2800" b="1" dirty="0" smtClean="0"/>
              <a:t>Entrar </a:t>
            </a:r>
            <a:r>
              <a:rPr lang="es-ES" sz="2800" b="1" dirty="0"/>
              <a:t>a formar parte de un Grupo, </a:t>
            </a:r>
            <a:r>
              <a:rPr lang="es-ES" sz="2800" b="1" dirty="0" smtClean="0"/>
              <a:t>con una </a:t>
            </a:r>
            <a:r>
              <a:rPr lang="es-ES" sz="2800" b="1" dirty="0"/>
              <a:t>vocación específica, supone entrar en toda la Familia. </a:t>
            </a:r>
            <a:endParaRPr lang="es-ES" sz="2800" b="1" dirty="0" smtClean="0"/>
          </a:p>
          <a:p>
            <a:endParaRPr lang="es-ES" sz="28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14685"/>
            <a:ext cx="2520280" cy="3126765"/>
          </a:xfrm>
          <a:prstGeom prst="rect">
            <a:avLst/>
          </a:prstGeom>
          <a:solidFill>
            <a:srgbClr val="FFFFFF">
              <a:shade val="85000"/>
            </a:srgbClr>
          </a:solidFill>
          <a:ln w="190500" cap="rnd">
            <a:solidFill>
              <a:schemeClr val="accent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2 CuadroTexto"/>
          <p:cNvSpPr txBox="1"/>
          <p:nvPr/>
        </p:nvSpPr>
        <p:spPr>
          <a:xfrm>
            <a:off x="251520" y="3995772"/>
            <a:ext cx="2441822" cy="369332"/>
          </a:xfrm>
          <a:prstGeom prst="rect">
            <a:avLst/>
          </a:prstGeom>
          <a:noFill/>
        </p:spPr>
        <p:txBody>
          <a:bodyPr wrap="none" rtlCol="0">
            <a:spAutoFit/>
          </a:bodyPr>
          <a:lstStyle/>
          <a:p>
            <a:r>
              <a:rPr lang="es-ES" i="1" dirty="0" smtClean="0"/>
              <a:t>San Francisco de Sales</a:t>
            </a:r>
            <a:endParaRPr lang="es-CO" i="1" dirty="0"/>
          </a:p>
        </p:txBody>
      </p:sp>
    </p:spTree>
    <p:extLst>
      <p:ext uri="{BB962C8B-B14F-4D97-AF65-F5344CB8AC3E}">
        <p14:creationId xmlns:p14="http://schemas.microsoft.com/office/powerpoint/2010/main" val="2910449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935</Words>
  <Application>Microsoft Office PowerPoint</Application>
  <PresentationFormat>Presentación en pantalla (4:3)</PresentationFormat>
  <Paragraphs>73</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Ángulos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Augusto Granados Gaitán</dc:creator>
  <cp:lastModifiedBy>Carlos Augusto Granados Gaitán</cp:lastModifiedBy>
  <cp:revision>60</cp:revision>
  <dcterms:created xsi:type="dcterms:W3CDTF">2021-03-01T01:44:19Z</dcterms:created>
  <dcterms:modified xsi:type="dcterms:W3CDTF">2022-03-26T01:28:29Z</dcterms:modified>
</cp:coreProperties>
</file>